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60" r:id="rId3"/>
    <p:sldId id="261" r:id="rId4"/>
    <p:sldId id="296" r:id="rId5"/>
    <p:sldId id="297" r:id="rId6"/>
    <p:sldId id="262" r:id="rId7"/>
    <p:sldId id="259" r:id="rId8"/>
    <p:sldId id="264" r:id="rId9"/>
    <p:sldId id="290" r:id="rId10"/>
    <p:sldId id="257" r:id="rId11"/>
    <p:sldId id="258" r:id="rId12"/>
    <p:sldId id="271" r:id="rId13"/>
    <p:sldId id="272" r:id="rId14"/>
    <p:sldId id="273" r:id="rId15"/>
    <p:sldId id="299" r:id="rId16"/>
    <p:sldId id="293" r:id="rId17"/>
    <p:sldId id="270" r:id="rId18"/>
    <p:sldId id="289" r:id="rId19"/>
    <p:sldId id="280" r:id="rId20"/>
    <p:sldId id="281" r:id="rId21"/>
    <p:sldId id="282" r:id="rId22"/>
    <p:sldId id="283" r:id="rId23"/>
    <p:sldId id="300" r:id="rId24"/>
    <p:sldId id="284" r:id="rId25"/>
    <p:sldId id="276" r:id="rId26"/>
    <p:sldId id="277" r:id="rId27"/>
    <p:sldId id="279" r:id="rId28"/>
    <p:sldId id="278" r:id="rId29"/>
    <p:sldId id="301" r:id="rId30"/>
    <p:sldId id="302" r:id="rId31"/>
    <p:sldId id="303" r:id="rId32"/>
    <p:sldId id="304" r:id="rId33"/>
    <p:sldId id="305" r:id="rId34"/>
    <p:sldId id="291" r:id="rId35"/>
    <p:sldId id="292" r:id="rId36"/>
    <p:sldId id="307" r:id="rId37"/>
    <p:sldId id="286" r:id="rId38"/>
    <p:sldId id="285" r:id="rId3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296" y="-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704CF0-669C-4859-B00D-DFB436EBF716}" type="datetimeFigureOut">
              <a:rPr lang="tr-TR" smtClean="0"/>
              <a:t>24.04.2025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3E890B-05B9-4838-8CF2-A3CE9E1B4052}" type="slidenum">
              <a:rPr lang="tr-TR" smtClean="0"/>
              <a:t>‹#›</a:t>
            </a:fld>
            <a:endParaRPr lang="tr-TR"/>
          </a:p>
        </p:txBody>
      </p:sp>
    </p:spTree>
    <p:extLst>
      <p:ext uri="{BB962C8B-B14F-4D97-AF65-F5344CB8AC3E}">
        <p14:creationId xmlns:p14="http://schemas.microsoft.com/office/powerpoint/2010/main" val="448728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2638" y="128588"/>
            <a:ext cx="5749925" cy="4311650"/>
          </a:xfrm>
          <a:prstGeom prst="rect">
            <a:avLst/>
          </a:prstGeo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A95E14-0141-41AD-9005-BDC7C3CAF185}"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3313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xmlns="" id="{1D9937ED-5A7B-44A9-A5AC-F66EED2DB2BF}"/>
              </a:ext>
            </a:extLst>
          </p:cNvPr>
          <p:cNvSpPr>
            <a:spLocks noGrp="1" noRot="1" noChangeAspect="1" noChangeArrowheads="1" noTextEdit="1"/>
          </p:cNvSpPr>
          <p:nvPr>
            <p:ph type="sldImg"/>
          </p:nvPr>
        </p:nvSpPr>
        <p:spPr bwMode="auto">
          <a:xfrm>
            <a:off x="-174625" y="128588"/>
            <a:ext cx="7664450" cy="4311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AF93C0A5-74CE-49FA-BF65-DFAE0706F4C1}"/>
              </a:ext>
            </a:extLst>
          </p:cNvPr>
          <p:cNvSpPr>
            <a:spLocks noGrp="1"/>
          </p:cNvSpPr>
          <p:nvPr>
            <p:ph type="body" idx="1"/>
          </p:nvPr>
        </p:nvSpPr>
        <p:spPr/>
        <p:txBody>
          <a:bodyPr/>
          <a:lstStyle/>
          <a:p>
            <a:pPr fontAlgn="auto">
              <a:spcBef>
                <a:spcPts val="0"/>
              </a:spcBef>
              <a:spcAft>
                <a:spcPts val="0"/>
              </a:spcAft>
              <a:defRPr/>
            </a:pPr>
            <a:r>
              <a:rPr lang="tr-TR"/>
              <a:t>Burada; olumlu, orta ve olumsuz sitogenetik riskli olarak kategorize edilen AML hastalarının genel sağkalım oranları gösterilmiştir.</a:t>
            </a:r>
            <a:r>
              <a:rPr lang="tr-TR" baseline="30000"/>
              <a:t>1</a:t>
            </a:r>
            <a:r>
              <a:rPr lang="tr-TR"/>
              <a:t> Görüldüğü gibi, olumlu ve olumsuz sitogenetik özellikler, hastaların prognozu üzerinde anlamlı bir etkiye sahiptir; sitogenetik durumu olumsuz olan hastalarda ölüm olasılığı, olumlu sitogenetik risk grubundakilere göre 4 kat daha fazladır.</a:t>
            </a:r>
            <a:r>
              <a:rPr lang="tr-TR" baseline="30000"/>
              <a:t>1</a:t>
            </a:r>
            <a:endParaRPr lang="tr-TR" dirty="0"/>
          </a:p>
          <a:p>
            <a:pPr fontAlgn="auto">
              <a:spcBef>
                <a:spcPts val="0"/>
              </a:spcBef>
              <a:spcAft>
                <a:spcPts val="0"/>
              </a:spcAft>
              <a:defRPr/>
            </a:pPr>
            <a:r>
              <a:rPr lang="tr-TR"/>
              <a:t>Sitogenetik analiz, olumlu veya olumsuz riskli hastaların belirlenmesinde özellikle yararlıdır ve moleküler testlerden elde edilen ek bilgiler, bu 2 grup için prognozu çok sınırlı bir ölçüde değiştirir.</a:t>
            </a:r>
            <a:r>
              <a:rPr lang="tr-TR" baseline="30000"/>
              <a:t>2</a:t>
            </a:r>
            <a:r>
              <a:rPr lang="tr-TR"/>
              <a:t> Bununla birlikte, orta risk grubunda olanlar büyük ve heterojen bir grup oluşturmaktadır.</a:t>
            </a:r>
            <a:r>
              <a:rPr lang="tr-TR" baseline="30000"/>
              <a:t>2</a:t>
            </a:r>
            <a:r>
              <a:rPr lang="tr-TR"/>
              <a:t> </a:t>
            </a:r>
            <a:r>
              <a:rPr lang="tr-TR" i="1"/>
              <a:t>FLT3</a:t>
            </a:r>
            <a:r>
              <a:rPr lang="tr-TR"/>
              <a:t> genindeki bir mutasyon gibi moleküler anormallikler, bu hastalar için prognoz üzerinde çok daha büyük bir etki gösterebilir.</a:t>
            </a:r>
            <a:r>
              <a:rPr lang="tr-TR" baseline="30000"/>
              <a:t>2</a:t>
            </a:r>
            <a:r>
              <a:rPr lang="tr-TR"/>
              <a:t> Sıradaki bölümde, moleküler anormallikler ve prognoz arasındaki ilişkiyi ele alacağız.</a:t>
            </a:r>
          </a:p>
          <a:p>
            <a:pPr fontAlgn="auto">
              <a:spcBef>
                <a:spcPts val="0"/>
              </a:spcBef>
              <a:spcAft>
                <a:spcPts val="0"/>
              </a:spcAft>
              <a:defRPr/>
            </a:pPr>
            <a:endParaRPr lang="tr-TR" dirty="0"/>
          </a:p>
          <a:p>
            <a:pPr fontAlgn="auto">
              <a:spcBef>
                <a:spcPts val="0"/>
              </a:spcBef>
              <a:spcAft>
                <a:spcPts val="0"/>
              </a:spcAft>
              <a:defRPr/>
            </a:pPr>
            <a:r>
              <a:rPr lang="tr-TR"/>
              <a:t>Kaynaklar:</a:t>
            </a:r>
          </a:p>
          <a:p>
            <a:pPr marL="236030" indent="-236030" fontAlgn="auto">
              <a:spcBef>
                <a:spcPts val="0"/>
              </a:spcBef>
              <a:spcAft>
                <a:spcPts val="0"/>
              </a:spcAft>
              <a:buFont typeface="+mj-lt"/>
              <a:buAutoNum type="arabicPeriod"/>
              <a:defRPr/>
            </a:pPr>
            <a:r>
              <a:rPr lang="tr-TR"/>
              <a:t>Byrd JC, Mrózek K, Dodge RK, et al. Pretreatment cytogenetic abnormalities are predictive of induction success, cumulative incidence of relapse, and overall survival in adult patients with de novo acute myeloid leukemia: results from Cancer and Leukemia Group B (CALGB 8461). </a:t>
            </a:r>
            <a:r>
              <a:rPr lang="tr-TR" i="1" dirty="0"/>
              <a:t>Blood</a:t>
            </a:r>
            <a:r>
              <a:rPr lang="tr-TR"/>
              <a:t>. 2002;100(13):4325-4336.</a:t>
            </a:r>
          </a:p>
          <a:p>
            <a:pPr marL="236030" indent="-236030" fontAlgn="auto">
              <a:spcBef>
                <a:spcPts val="0"/>
              </a:spcBef>
              <a:spcAft>
                <a:spcPts val="0"/>
              </a:spcAft>
              <a:buFont typeface="+mj-lt"/>
              <a:buAutoNum type="arabicPeriod"/>
              <a:defRPr/>
            </a:pPr>
            <a:r>
              <a:rPr lang="tr-TR"/>
              <a:t>Faderl S, Kantarjian HM. Clinical manifestations and treatment of acute myeloid leukemia. In: Hoffman R, Benz EJ Jr, Silberstein LE, et al, eds. </a:t>
            </a:r>
            <a:r>
              <a:rPr lang="tr-TR" i="1" dirty="0"/>
              <a:t>Hematology: Basic Principles and Practice</a:t>
            </a:r>
            <a:r>
              <a:rPr lang="tr-TR"/>
              <a:t>. 7th ed. Philadelphia, PA: Elsevier; 2018:924-943.</a:t>
            </a:r>
          </a:p>
          <a:p>
            <a:pPr fontAlgn="auto">
              <a:spcBef>
                <a:spcPts val="0"/>
              </a:spcBef>
              <a:spcAft>
                <a:spcPts val="0"/>
              </a:spcAft>
              <a:defRPr/>
            </a:pPr>
            <a:endParaRPr lang="tr-TR" dirty="0"/>
          </a:p>
        </p:txBody>
      </p:sp>
      <p:sp>
        <p:nvSpPr>
          <p:cNvPr id="49156" name="Slide Number Placeholder 3">
            <a:extLst>
              <a:ext uri="{FF2B5EF4-FFF2-40B4-BE49-F238E27FC236}">
                <a16:creationId xmlns:a16="http://schemas.microsoft.com/office/drawing/2014/main" xmlns="" id="{67593F2B-3FF7-4EDF-A322-DF9A00C6C6A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70F2CB3-F6F6-49F8-BB66-9BFD604AB171}" type="slidenum">
              <a:rPr kumimoji="0" lang="en-US" altLang="tr-TR" sz="13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tr-TR" altLang="tr-TR" sz="13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FD51D4-257D-614D-B44E-F84F6B67D1A6}"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3102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EC77FD8F-2EBF-4769-B50A-7B35293DEFF2}" type="datetimeFigureOut">
              <a:rPr lang="tr-TR" smtClean="0"/>
              <a:t>24.04.2025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410D9AE-DED7-4F52-9E33-152984AA4544}" type="slidenum">
              <a:rPr lang="tr-TR" smtClean="0"/>
              <a:t>‹#›</a:t>
            </a:fld>
            <a:endParaRPr lang="tr-TR"/>
          </a:p>
        </p:txBody>
      </p:sp>
    </p:spTree>
    <p:extLst>
      <p:ext uri="{BB962C8B-B14F-4D97-AF65-F5344CB8AC3E}">
        <p14:creationId xmlns:p14="http://schemas.microsoft.com/office/powerpoint/2010/main" val="2251732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C77FD8F-2EBF-4769-B50A-7B35293DEFF2}" type="datetimeFigureOut">
              <a:rPr lang="tr-TR" smtClean="0"/>
              <a:t>24.04.2025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410D9AE-DED7-4F52-9E33-152984AA4544}" type="slidenum">
              <a:rPr lang="tr-TR" smtClean="0"/>
              <a:t>‹#›</a:t>
            </a:fld>
            <a:endParaRPr lang="tr-TR"/>
          </a:p>
        </p:txBody>
      </p:sp>
    </p:spTree>
    <p:extLst>
      <p:ext uri="{BB962C8B-B14F-4D97-AF65-F5344CB8AC3E}">
        <p14:creationId xmlns:p14="http://schemas.microsoft.com/office/powerpoint/2010/main" val="1340793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C77FD8F-2EBF-4769-B50A-7B35293DEFF2}" type="datetimeFigureOut">
              <a:rPr lang="tr-TR" smtClean="0"/>
              <a:t>24.04.2025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410D9AE-DED7-4F52-9E33-152984AA4544}" type="slidenum">
              <a:rPr lang="tr-TR" smtClean="0"/>
              <a:t>‹#›</a:t>
            </a:fld>
            <a:endParaRPr lang="tr-TR"/>
          </a:p>
        </p:txBody>
      </p:sp>
    </p:spTree>
    <p:extLst>
      <p:ext uri="{BB962C8B-B14F-4D97-AF65-F5344CB8AC3E}">
        <p14:creationId xmlns:p14="http://schemas.microsoft.com/office/powerpoint/2010/main" val="3169589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amp; Call Out Box">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xmlns="" id="{CDC4D852-B729-421D-BD77-6D5146FE7DAC}"/>
              </a:ext>
            </a:extLst>
          </p:cNvPr>
          <p:cNvSpPr>
            <a:spLocks noGrp="1"/>
          </p:cNvSpPr>
          <p:nvPr>
            <p:ph type="body" sz="quarter" idx="11"/>
          </p:nvPr>
        </p:nvSpPr>
        <p:spPr>
          <a:xfrm>
            <a:off x="269081" y="1351937"/>
            <a:ext cx="8611790" cy="3658666"/>
          </a:xfrm>
          <a:prstGeom prst="rect">
            <a:avLst/>
          </a:prstGeom>
        </p:spPr>
        <p:txBody>
          <a:bodyPr/>
          <a:lstStyle>
            <a:lvl2pPr>
              <a:defRPr sz="1400"/>
            </a:lvl2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xmlns="" id="{5AB1D146-C8C1-4485-92A1-024672FA9905}"/>
              </a:ext>
            </a:extLst>
          </p:cNvPr>
          <p:cNvSpPr>
            <a:spLocks noGrp="1"/>
          </p:cNvSpPr>
          <p:nvPr>
            <p:ph type="title" hasCustomPrompt="1"/>
          </p:nvPr>
        </p:nvSpPr>
        <p:spPr/>
        <p:txBody>
          <a:bodyPr/>
          <a:lstStyle>
            <a:lvl1pPr>
              <a:defRPr/>
            </a:lvl1pPr>
          </a:lstStyle>
          <a:p>
            <a:r>
              <a:rPr lang="en-US"/>
              <a:t>CLICK TO ADD TITLE</a:t>
            </a:r>
          </a:p>
        </p:txBody>
      </p:sp>
      <p:sp>
        <p:nvSpPr>
          <p:cNvPr id="4" name="Text Placeholder 3">
            <a:extLst>
              <a:ext uri="{FF2B5EF4-FFF2-40B4-BE49-F238E27FC236}">
                <a16:creationId xmlns:a16="http://schemas.microsoft.com/office/drawing/2014/main" xmlns="" id="{720B0001-F8D0-468D-B3AE-4B2C5641185D}"/>
              </a:ext>
            </a:extLst>
          </p:cNvPr>
          <p:cNvSpPr>
            <a:spLocks noGrp="1"/>
          </p:cNvSpPr>
          <p:nvPr>
            <p:ph type="body" sz="quarter" idx="12"/>
          </p:nvPr>
        </p:nvSpPr>
        <p:spPr>
          <a:xfrm>
            <a:off x="260916" y="5235802"/>
            <a:ext cx="8619955" cy="620712"/>
          </a:xfrm>
          <a:prstGeom prst="rect">
            <a:avLst/>
          </a:prstGeom>
          <a:solidFill>
            <a:srgbClr val="4C4D4F">
              <a:alpha val="10000"/>
            </a:srgbClr>
          </a:solidFill>
          <a:ln w="12700">
            <a:solidFill>
              <a:schemeClr val="accent1"/>
            </a:solidFill>
          </a:ln>
        </p:spPr>
        <p:txBody>
          <a:bodyPr vert="horz" lIns="180000" tIns="108000" rIns="180000" bIns="108000" rtlCol="0" anchor="ctr">
            <a:noAutofit/>
          </a:bodyPr>
          <a:lstStyle>
            <a:lvl1pPr>
              <a:defRPr lang="en-US" b="1" dirty="0"/>
            </a:lvl1pPr>
          </a:lstStyle>
          <a:p>
            <a:pPr marL="0" lvl="0" indent="0" algn="ctr">
              <a:buNone/>
            </a:pPr>
            <a:endParaRPr lang="en-US"/>
          </a:p>
        </p:txBody>
      </p:sp>
      <p:sp>
        <p:nvSpPr>
          <p:cNvPr id="10" name="Text Placeholder 3">
            <a:extLst>
              <a:ext uri="{FF2B5EF4-FFF2-40B4-BE49-F238E27FC236}">
                <a16:creationId xmlns:a16="http://schemas.microsoft.com/office/drawing/2014/main" xmlns="" id="{59EC812C-8C86-4090-B745-C5F09B747F07}"/>
              </a:ext>
            </a:extLst>
          </p:cNvPr>
          <p:cNvSpPr>
            <a:spLocks noGrp="1"/>
          </p:cNvSpPr>
          <p:nvPr>
            <p:ph type="body" sz="quarter" idx="13"/>
          </p:nvPr>
        </p:nvSpPr>
        <p:spPr>
          <a:xfrm>
            <a:off x="263129" y="6003990"/>
            <a:ext cx="8617742" cy="455615"/>
          </a:xfrm>
          <a:prstGeom prst="rect">
            <a:avLst/>
          </a:prstGeom>
        </p:spPr>
        <p:txBody>
          <a:bodyPr lIns="0" rIns="0" anchor="b"/>
          <a:lstStyle>
            <a:lvl1pPr marL="0" indent="0">
              <a:buNone/>
              <a:defRPr sz="900"/>
            </a:lvl1pPr>
          </a:lstStyle>
          <a:p>
            <a:pPr lvl="0"/>
            <a:endParaRPr lang="en-GB"/>
          </a:p>
        </p:txBody>
      </p:sp>
    </p:spTree>
    <p:extLst>
      <p:ext uri="{BB962C8B-B14F-4D97-AF65-F5344CB8AC3E}">
        <p14:creationId xmlns:p14="http://schemas.microsoft.com/office/powerpoint/2010/main" val="1817135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N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B1D146-C8C1-4485-92A1-024672FA9905}"/>
              </a:ext>
            </a:extLst>
          </p:cNvPr>
          <p:cNvSpPr>
            <a:spLocks noGrp="1"/>
          </p:cNvSpPr>
          <p:nvPr>
            <p:ph type="title" hasCustomPrompt="1"/>
          </p:nvPr>
        </p:nvSpPr>
        <p:spPr/>
        <p:txBody>
          <a:bodyPr/>
          <a:lstStyle>
            <a:lvl1pPr>
              <a:defRPr>
                <a:solidFill>
                  <a:schemeClr val="accent1"/>
                </a:solidFill>
              </a:defRPr>
            </a:lvl1pPr>
          </a:lstStyle>
          <a:p>
            <a:r>
              <a:rPr lang="en-US"/>
              <a:t>CLICK TO ADD TITLE</a:t>
            </a:r>
          </a:p>
        </p:txBody>
      </p:sp>
      <p:sp>
        <p:nvSpPr>
          <p:cNvPr id="4" name="Text Placeholder 3">
            <a:extLst>
              <a:ext uri="{FF2B5EF4-FFF2-40B4-BE49-F238E27FC236}">
                <a16:creationId xmlns:a16="http://schemas.microsoft.com/office/drawing/2014/main" xmlns="" id="{473AB710-A6D5-42F5-BF0C-4AF29DD0023E}"/>
              </a:ext>
            </a:extLst>
          </p:cNvPr>
          <p:cNvSpPr>
            <a:spLocks noGrp="1"/>
          </p:cNvSpPr>
          <p:nvPr>
            <p:ph type="body" sz="quarter" idx="12"/>
          </p:nvPr>
        </p:nvSpPr>
        <p:spPr>
          <a:xfrm>
            <a:off x="263129" y="6003990"/>
            <a:ext cx="8625271" cy="455615"/>
          </a:xfrm>
          <a:prstGeom prst="rect">
            <a:avLst/>
          </a:prstGeom>
        </p:spPr>
        <p:txBody>
          <a:bodyPr lIns="0" rIns="0" anchor="b"/>
          <a:lstStyle>
            <a:lvl1pPr marL="0" indent="0">
              <a:buNone/>
              <a:defRPr sz="900"/>
            </a:lvl1pPr>
          </a:lstStyle>
          <a:p>
            <a:pPr lvl="0"/>
            <a:endParaRPr lang="en-GB"/>
          </a:p>
        </p:txBody>
      </p:sp>
    </p:spTree>
    <p:extLst>
      <p:ext uri="{BB962C8B-B14F-4D97-AF65-F5344CB8AC3E}">
        <p14:creationId xmlns:p14="http://schemas.microsoft.com/office/powerpoint/2010/main" val="409777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_noBackground">
    <p:spTree>
      <p:nvGrpSpPr>
        <p:cNvPr id="1" name=""/>
        <p:cNvGrpSpPr/>
        <p:nvPr/>
      </p:nvGrpSpPr>
      <p:grpSpPr>
        <a:xfrm>
          <a:off x="0" y="0"/>
          <a:ext cx="0" cy="0"/>
          <a:chOff x="0" y="0"/>
          <a:chExt cx="0" cy="0"/>
        </a:xfrm>
      </p:grpSpPr>
      <p:sp>
        <p:nvSpPr>
          <p:cNvPr id="6" name="Content Placeholder 2"/>
          <p:cNvSpPr>
            <a:spLocks noGrp="1"/>
          </p:cNvSpPr>
          <p:nvPr>
            <p:ph idx="1"/>
          </p:nvPr>
        </p:nvSpPr>
        <p:spPr>
          <a:xfrm>
            <a:off x="628650" y="1283677"/>
            <a:ext cx="7143750" cy="4893286"/>
          </a:xfrm>
          <a:prstGeom prst="rect">
            <a:avLst/>
          </a:prstGeom>
        </p:spPr>
        <p:txBody>
          <a:bodyPr>
            <a:normAutofit/>
          </a:bodyPr>
          <a:lstStyle>
            <a:lvl1pPr>
              <a:buClr>
                <a:srgbClr val="D11241"/>
              </a:buClr>
              <a:defRPr sz="1350">
                <a:solidFill>
                  <a:schemeClr val="tx1">
                    <a:lumMod val="85000"/>
                    <a:lumOff val="15000"/>
                  </a:schemeClr>
                </a:solidFill>
              </a:defRPr>
            </a:lvl1pPr>
            <a:lvl2pPr marL="514350" indent="-171450">
              <a:buClr>
                <a:srgbClr val="D11241"/>
              </a:buClr>
              <a:buFont typeface="Calibri" panose="020F0502020204030204" pitchFamily="34" charset="0"/>
              <a:buChar char="–"/>
              <a:defRPr sz="1275">
                <a:solidFill>
                  <a:schemeClr val="tx1">
                    <a:lumMod val="85000"/>
                    <a:lumOff val="15000"/>
                  </a:schemeClr>
                </a:solidFill>
              </a:defRPr>
            </a:lvl2pPr>
            <a:lvl3pPr>
              <a:buClr>
                <a:srgbClr val="D11241"/>
              </a:buClr>
              <a:defRPr sz="1200">
                <a:solidFill>
                  <a:schemeClr val="tx1">
                    <a:lumMod val="85000"/>
                    <a:lumOff val="15000"/>
                  </a:schemeClr>
                </a:solidFill>
              </a:defRPr>
            </a:lvl3pPr>
            <a:lvl4pPr marL="1200150" indent="-171450">
              <a:buClr>
                <a:srgbClr val="D11241"/>
              </a:buClr>
              <a:buFont typeface="Calibri" panose="020F0502020204030204" pitchFamily="34" charset="0"/>
              <a:buChar char="–"/>
              <a:defRPr sz="1125">
                <a:solidFill>
                  <a:schemeClr val="tx1">
                    <a:lumMod val="85000"/>
                    <a:lumOff val="15000"/>
                  </a:schemeClr>
                </a:solidFill>
              </a:defRPr>
            </a:lvl4pPr>
            <a:lvl5pPr>
              <a:buClr>
                <a:srgbClr val="D11241"/>
              </a:buClr>
              <a:defRPr sz="1050">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p:txBody>
          <a:bodyPr/>
          <a:lstStyle>
            <a:lvl1pPr>
              <a:defRPr b="0" i="0">
                <a:latin typeface="Myriad Pro" panose="020B0503030403020204" pitchFamily="34" charset="0"/>
              </a:defRPr>
            </a:lvl1pPr>
          </a:lstStyle>
          <a:p>
            <a:r>
              <a:rPr lang="en-US" dirty="0"/>
              <a:t>Click to edit Master title style</a:t>
            </a:r>
          </a:p>
        </p:txBody>
      </p:sp>
      <p:sp>
        <p:nvSpPr>
          <p:cNvPr id="4" name="Footer Placeholder 2">
            <a:extLst>
              <a:ext uri="{FF2B5EF4-FFF2-40B4-BE49-F238E27FC236}">
                <a16:creationId xmlns:a16="http://schemas.microsoft.com/office/drawing/2014/main" xmlns="" id="{83BBA8CA-9249-438A-A965-72CD0DD5617C}"/>
              </a:ext>
            </a:extLst>
          </p:cNvPr>
          <p:cNvSpPr>
            <a:spLocks noGrp="1"/>
          </p:cNvSpPr>
          <p:nvPr>
            <p:ph type="ftr" sz="quarter" idx="10"/>
          </p:nvPr>
        </p:nvSpPr>
        <p:spPr>
          <a:xfrm>
            <a:off x="0" y="0"/>
            <a:ext cx="0" cy="0"/>
          </a:xfrm>
        </p:spPr>
        <p:txBody>
          <a:bodyPr/>
          <a:lstStyle>
            <a:lvl1pPr eaLnBrk="1" fontAlgn="auto" hangingPunct="1">
              <a:spcBef>
                <a:spcPts val="0"/>
              </a:spcBef>
              <a:spcAft>
                <a:spcPts val="0"/>
              </a:spcAft>
              <a:defRPr dirty="0">
                <a:latin typeface="+mn-lt"/>
              </a:defRPr>
            </a:lvl1pPr>
          </a:lstStyle>
          <a:p>
            <a:pPr>
              <a:defRPr/>
            </a:pPr>
            <a:r>
              <a:rPr lang="en-US"/>
              <a:t>FOR INTERNAL USE ONLY. NOT FOR DISTRIBUTION, DISPLAY OR PROMOTION.</a:t>
            </a:r>
          </a:p>
        </p:txBody>
      </p:sp>
      <p:sp>
        <p:nvSpPr>
          <p:cNvPr id="5" name="Slide Number Placeholder 3">
            <a:extLst>
              <a:ext uri="{FF2B5EF4-FFF2-40B4-BE49-F238E27FC236}">
                <a16:creationId xmlns:a16="http://schemas.microsoft.com/office/drawing/2014/main" xmlns="" id="{1D7F5353-FA33-45BC-8043-B205C9D82363}"/>
              </a:ext>
            </a:extLst>
          </p:cNvPr>
          <p:cNvSpPr>
            <a:spLocks noGrp="1"/>
          </p:cNvSpPr>
          <p:nvPr>
            <p:ph type="sldNum" sz="quarter" idx="11"/>
          </p:nvPr>
        </p:nvSpPr>
        <p:spPr/>
        <p:txBody>
          <a:bodyPr/>
          <a:lstStyle>
            <a:lvl1pPr>
              <a:defRPr/>
            </a:lvl1pPr>
          </a:lstStyle>
          <a:p>
            <a:pPr>
              <a:defRPr/>
            </a:pPr>
            <a:fld id="{84FDF2E3-77F5-4ECA-9F5B-BE97513B0326}" type="slidenum">
              <a:rPr/>
              <a:pPr>
                <a:defRPr/>
              </a:pPr>
              <a:t>‹#›</a:t>
            </a:fld>
            <a:endParaRPr dirty="0"/>
          </a:p>
        </p:txBody>
      </p:sp>
    </p:spTree>
    <p:extLst>
      <p:ext uri="{BB962C8B-B14F-4D97-AF65-F5344CB8AC3E}">
        <p14:creationId xmlns:p14="http://schemas.microsoft.com/office/powerpoint/2010/main" val="2200974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C77FD8F-2EBF-4769-B50A-7B35293DEFF2}" type="datetimeFigureOut">
              <a:rPr lang="tr-TR" smtClean="0"/>
              <a:t>24.04.2025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410D9AE-DED7-4F52-9E33-152984AA4544}" type="slidenum">
              <a:rPr lang="tr-TR" smtClean="0"/>
              <a:t>‹#›</a:t>
            </a:fld>
            <a:endParaRPr lang="tr-TR"/>
          </a:p>
        </p:txBody>
      </p:sp>
    </p:spTree>
    <p:extLst>
      <p:ext uri="{BB962C8B-B14F-4D97-AF65-F5344CB8AC3E}">
        <p14:creationId xmlns:p14="http://schemas.microsoft.com/office/powerpoint/2010/main" val="3802114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EC77FD8F-2EBF-4769-B50A-7B35293DEFF2}" type="datetimeFigureOut">
              <a:rPr lang="tr-TR" smtClean="0"/>
              <a:t>24.04.2025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410D9AE-DED7-4F52-9E33-152984AA4544}" type="slidenum">
              <a:rPr lang="tr-TR" smtClean="0"/>
              <a:t>‹#›</a:t>
            </a:fld>
            <a:endParaRPr lang="tr-TR"/>
          </a:p>
        </p:txBody>
      </p:sp>
    </p:spTree>
    <p:extLst>
      <p:ext uri="{BB962C8B-B14F-4D97-AF65-F5344CB8AC3E}">
        <p14:creationId xmlns:p14="http://schemas.microsoft.com/office/powerpoint/2010/main" val="719202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EC77FD8F-2EBF-4769-B50A-7B35293DEFF2}" type="datetimeFigureOut">
              <a:rPr lang="tr-TR" smtClean="0"/>
              <a:t>24.04.2025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410D9AE-DED7-4F52-9E33-152984AA4544}" type="slidenum">
              <a:rPr lang="tr-TR" smtClean="0"/>
              <a:t>‹#›</a:t>
            </a:fld>
            <a:endParaRPr lang="tr-TR"/>
          </a:p>
        </p:txBody>
      </p:sp>
    </p:spTree>
    <p:extLst>
      <p:ext uri="{BB962C8B-B14F-4D97-AF65-F5344CB8AC3E}">
        <p14:creationId xmlns:p14="http://schemas.microsoft.com/office/powerpoint/2010/main" val="694168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EC77FD8F-2EBF-4769-B50A-7B35293DEFF2}" type="datetimeFigureOut">
              <a:rPr lang="tr-TR" smtClean="0"/>
              <a:t>24.04.2025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3410D9AE-DED7-4F52-9E33-152984AA4544}" type="slidenum">
              <a:rPr lang="tr-TR" smtClean="0"/>
              <a:t>‹#›</a:t>
            </a:fld>
            <a:endParaRPr lang="tr-TR"/>
          </a:p>
        </p:txBody>
      </p:sp>
    </p:spTree>
    <p:extLst>
      <p:ext uri="{BB962C8B-B14F-4D97-AF65-F5344CB8AC3E}">
        <p14:creationId xmlns:p14="http://schemas.microsoft.com/office/powerpoint/2010/main" val="1791687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EC77FD8F-2EBF-4769-B50A-7B35293DEFF2}" type="datetimeFigureOut">
              <a:rPr lang="tr-TR" smtClean="0"/>
              <a:t>24.04.2025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410D9AE-DED7-4F52-9E33-152984AA4544}" type="slidenum">
              <a:rPr lang="tr-TR" smtClean="0"/>
              <a:t>‹#›</a:t>
            </a:fld>
            <a:endParaRPr lang="tr-TR"/>
          </a:p>
        </p:txBody>
      </p:sp>
    </p:spTree>
    <p:extLst>
      <p:ext uri="{BB962C8B-B14F-4D97-AF65-F5344CB8AC3E}">
        <p14:creationId xmlns:p14="http://schemas.microsoft.com/office/powerpoint/2010/main" val="2684759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C77FD8F-2EBF-4769-B50A-7B35293DEFF2}" type="datetimeFigureOut">
              <a:rPr lang="tr-TR" smtClean="0"/>
              <a:t>24.04.2025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3410D9AE-DED7-4F52-9E33-152984AA4544}" type="slidenum">
              <a:rPr lang="tr-TR" smtClean="0"/>
              <a:t>‹#›</a:t>
            </a:fld>
            <a:endParaRPr lang="tr-TR"/>
          </a:p>
        </p:txBody>
      </p:sp>
    </p:spTree>
    <p:extLst>
      <p:ext uri="{BB962C8B-B14F-4D97-AF65-F5344CB8AC3E}">
        <p14:creationId xmlns:p14="http://schemas.microsoft.com/office/powerpoint/2010/main" val="2682166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EC77FD8F-2EBF-4769-B50A-7B35293DEFF2}" type="datetimeFigureOut">
              <a:rPr lang="tr-TR" smtClean="0"/>
              <a:t>24.04.2025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410D9AE-DED7-4F52-9E33-152984AA4544}" type="slidenum">
              <a:rPr lang="tr-TR" smtClean="0"/>
              <a:t>‹#›</a:t>
            </a:fld>
            <a:endParaRPr lang="tr-TR"/>
          </a:p>
        </p:txBody>
      </p:sp>
    </p:spTree>
    <p:extLst>
      <p:ext uri="{BB962C8B-B14F-4D97-AF65-F5344CB8AC3E}">
        <p14:creationId xmlns:p14="http://schemas.microsoft.com/office/powerpoint/2010/main" val="2170193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EC77FD8F-2EBF-4769-B50A-7B35293DEFF2}" type="datetimeFigureOut">
              <a:rPr lang="tr-TR" smtClean="0"/>
              <a:t>24.04.2025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410D9AE-DED7-4F52-9E33-152984AA4544}" type="slidenum">
              <a:rPr lang="tr-TR" smtClean="0"/>
              <a:t>‹#›</a:t>
            </a:fld>
            <a:endParaRPr lang="tr-TR"/>
          </a:p>
        </p:txBody>
      </p:sp>
    </p:spTree>
    <p:extLst>
      <p:ext uri="{BB962C8B-B14F-4D97-AF65-F5344CB8AC3E}">
        <p14:creationId xmlns:p14="http://schemas.microsoft.com/office/powerpoint/2010/main" val="3616036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77FD8F-2EBF-4769-B50A-7B35293DEFF2}" type="datetimeFigureOut">
              <a:rPr lang="tr-TR" smtClean="0"/>
              <a:t>24.04.2025</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10D9AE-DED7-4F52-9E33-152984AA4544}" type="slidenum">
              <a:rPr lang="tr-TR" smtClean="0"/>
              <a:t>‹#›</a:t>
            </a:fld>
            <a:endParaRPr lang="tr-TR"/>
          </a:p>
        </p:txBody>
      </p:sp>
    </p:spTree>
    <p:extLst>
      <p:ext uri="{BB962C8B-B14F-4D97-AF65-F5344CB8AC3E}">
        <p14:creationId xmlns:p14="http://schemas.microsoft.com/office/powerpoint/2010/main" val="3302427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 id="2147483664"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p:cNvSpPr>
            <a:spLocks noGrp="1"/>
          </p:cNvSpPr>
          <p:nvPr>
            <p:ph type="ctrTitle"/>
          </p:nvPr>
        </p:nvSpPr>
        <p:spPr>
          <a:xfrm>
            <a:off x="467544" y="1124744"/>
            <a:ext cx="7772400" cy="1470025"/>
          </a:xfrm>
        </p:spPr>
        <p:txBody>
          <a:bodyPr/>
          <a:lstStyle/>
          <a:p>
            <a:r>
              <a:rPr lang="tr-TR" dirty="0" smtClean="0"/>
              <a:t>FLT3 pozitif </a:t>
            </a:r>
            <a:r>
              <a:rPr lang="tr-TR" dirty="0" err="1" smtClean="0"/>
              <a:t>AML’de</a:t>
            </a:r>
            <a:r>
              <a:rPr lang="tr-TR" dirty="0" smtClean="0"/>
              <a:t> tedavi algoritması</a:t>
            </a:r>
            <a:endParaRPr lang="tr-TR" dirty="0"/>
          </a:p>
        </p:txBody>
      </p:sp>
      <p:sp>
        <p:nvSpPr>
          <p:cNvPr id="7" name="Alt Başlık 6"/>
          <p:cNvSpPr>
            <a:spLocks noGrp="1"/>
          </p:cNvSpPr>
          <p:nvPr>
            <p:ph type="subTitle" idx="1"/>
          </p:nvPr>
        </p:nvSpPr>
        <p:spPr>
          <a:xfrm>
            <a:off x="1331640" y="2924944"/>
            <a:ext cx="6400800" cy="2736304"/>
          </a:xfrm>
        </p:spPr>
        <p:txBody>
          <a:bodyPr/>
          <a:lstStyle/>
          <a:p>
            <a:r>
              <a:rPr lang="tr-TR" dirty="0" smtClean="0"/>
              <a:t>Didar Yanardağ Açık</a:t>
            </a:r>
          </a:p>
          <a:p>
            <a:r>
              <a:rPr lang="tr-TR" dirty="0" smtClean="0"/>
              <a:t>SBÜ-Adana Eğitim ve Araştırma Hastanesi </a:t>
            </a:r>
          </a:p>
          <a:p>
            <a:r>
              <a:rPr lang="tr-TR" dirty="0" smtClean="0"/>
              <a:t>Hematoloji Kliniği</a:t>
            </a:r>
          </a:p>
          <a:p>
            <a:endParaRPr lang="tr-TR" dirty="0"/>
          </a:p>
        </p:txBody>
      </p:sp>
    </p:spTree>
    <p:extLst>
      <p:ext uri="{BB962C8B-B14F-4D97-AF65-F5344CB8AC3E}">
        <p14:creationId xmlns:p14="http://schemas.microsoft.com/office/powerpoint/2010/main" val="37489619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FLT3 </a:t>
            </a:r>
            <a:endParaRPr lang="tr-TR" dirty="0"/>
          </a:p>
        </p:txBody>
      </p:sp>
      <p:sp>
        <p:nvSpPr>
          <p:cNvPr id="3" name="İçerik Yer Tutucusu 2"/>
          <p:cNvSpPr>
            <a:spLocks noGrp="1"/>
          </p:cNvSpPr>
          <p:nvPr>
            <p:ph idx="1"/>
          </p:nvPr>
        </p:nvSpPr>
        <p:spPr>
          <a:xfrm>
            <a:off x="467544" y="1196752"/>
            <a:ext cx="8229600" cy="4525963"/>
          </a:xfrm>
        </p:spPr>
        <p:txBody>
          <a:bodyPr>
            <a:normAutofit fontScale="92500" lnSpcReduction="10000"/>
          </a:bodyPr>
          <a:lstStyle/>
          <a:p>
            <a:r>
              <a:rPr lang="tr-TR" sz="2800" dirty="0" smtClean="0"/>
              <a:t>FMS ile ilişkili </a:t>
            </a:r>
            <a:r>
              <a:rPr lang="tr-TR" sz="2800" dirty="0" err="1" smtClean="0"/>
              <a:t>tirozin</a:t>
            </a:r>
            <a:r>
              <a:rPr lang="tr-TR" sz="2800" dirty="0" smtClean="0"/>
              <a:t> kinaz-3 (FLT3)</a:t>
            </a:r>
          </a:p>
          <a:p>
            <a:r>
              <a:rPr lang="tr-TR" sz="2800" dirty="0" smtClean="0"/>
              <a:t>58 insan reseptör </a:t>
            </a:r>
            <a:r>
              <a:rPr lang="tr-TR" sz="2800" dirty="0" err="1" smtClean="0"/>
              <a:t>tirozin</a:t>
            </a:r>
            <a:r>
              <a:rPr lang="tr-TR" sz="2800" dirty="0" smtClean="0"/>
              <a:t> </a:t>
            </a:r>
            <a:r>
              <a:rPr lang="tr-TR" sz="2800" dirty="0" err="1" smtClean="0"/>
              <a:t>kinazından</a:t>
            </a:r>
            <a:r>
              <a:rPr lang="tr-TR" sz="2800" dirty="0" smtClean="0"/>
              <a:t> biridir. </a:t>
            </a:r>
          </a:p>
          <a:p>
            <a:r>
              <a:rPr lang="tr-TR" sz="2800" dirty="0" smtClean="0"/>
              <a:t>FLT3, </a:t>
            </a:r>
            <a:r>
              <a:rPr lang="tr-TR" sz="2800" dirty="0" err="1" smtClean="0"/>
              <a:t>hematopoietik</a:t>
            </a:r>
            <a:r>
              <a:rPr lang="tr-TR" sz="2800" dirty="0" smtClean="0"/>
              <a:t> kök hücreler, erken </a:t>
            </a:r>
            <a:r>
              <a:rPr lang="tr-TR" sz="2800" dirty="0" err="1" smtClean="0"/>
              <a:t>miyeloid</a:t>
            </a:r>
            <a:r>
              <a:rPr lang="tr-TR" sz="2800" dirty="0" smtClean="0"/>
              <a:t> ve </a:t>
            </a:r>
            <a:r>
              <a:rPr lang="tr-TR" sz="2800" dirty="0" err="1" smtClean="0"/>
              <a:t>lenfoid</a:t>
            </a:r>
            <a:r>
              <a:rPr lang="tr-TR" sz="2800" dirty="0" smtClean="0"/>
              <a:t> </a:t>
            </a:r>
            <a:r>
              <a:rPr lang="tr-TR" sz="2800" dirty="0" err="1" smtClean="0"/>
              <a:t>progenitör</a:t>
            </a:r>
            <a:r>
              <a:rPr lang="tr-TR" sz="2800" dirty="0" smtClean="0"/>
              <a:t> hücreler üzerinde tercihen ifade edilir </a:t>
            </a:r>
          </a:p>
          <a:p>
            <a:r>
              <a:rPr lang="tr-TR" sz="2800" dirty="0" smtClean="0"/>
              <a:t>Normal fizyolojik koşullar altında, FLT3, kemik iliği </a:t>
            </a:r>
            <a:r>
              <a:rPr lang="tr-TR" sz="2800" dirty="0" err="1" smtClean="0"/>
              <a:t>mikroçevresindeki</a:t>
            </a:r>
            <a:r>
              <a:rPr lang="tr-TR" sz="2800" dirty="0" smtClean="0"/>
              <a:t> </a:t>
            </a:r>
            <a:r>
              <a:rPr lang="tr-TR" sz="2800" dirty="0" err="1" smtClean="0"/>
              <a:t>fibroblastlar</a:t>
            </a:r>
            <a:r>
              <a:rPr lang="tr-TR" sz="2800" dirty="0" smtClean="0"/>
              <a:t> ve </a:t>
            </a:r>
            <a:r>
              <a:rPr lang="tr-TR" sz="2800" dirty="0" err="1" smtClean="0"/>
              <a:t>hematopoietik</a:t>
            </a:r>
            <a:r>
              <a:rPr lang="tr-TR" sz="2800" dirty="0" smtClean="0"/>
              <a:t> hücreler tarafından salınan bir büyüme faktörü olan FLT3-ligand (FL) tarafından aktive edilir.</a:t>
            </a:r>
          </a:p>
          <a:p>
            <a:r>
              <a:rPr lang="tr-TR" sz="2800" dirty="0" err="1" smtClean="0">
                <a:solidFill>
                  <a:srgbClr val="FF0000"/>
                </a:solidFill>
              </a:rPr>
              <a:t>FL'nin</a:t>
            </a:r>
            <a:r>
              <a:rPr lang="tr-TR" sz="2800" dirty="0" smtClean="0">
                <a:solidFill>
                  <a:srgbClr val="FF0000"/>
                </a:solidFill>
              </a:rPr>
              <a:t> FLT3'e bağlanması, hücrenin hayatta kalmasını, farklılaşmasını ve çoğalmasını desteklemek için PI3K, STAT5 ve RAS yoluyla </a:t>
            </a:r>
            <a:r>
              <a:rPr lang="tr-TR" sz="2800" dirty="0" err="1" smtClean="0">
                <a:solidFill>
                  <a:srgbClr val="FF0000"/>
                </a:solidFill>
              </a:rPr>
              <a:t>sinyallemeyi</a:t>
            </a:r>
            <a:r>
              <a:rPr lang="tr-TR" sz="2800" dirty="0" smtClean="0">
                <a:solidFill>
                  <a:srgbClr val="FF0000"/>
                </a:solidFill>
              </a:rPr>
              <a:t> aktive eder</a:t>
            </a:r>
            <a:endParaRPr lang="tr-TR" sz="2800" dirty="0">
              <a:solidFill>
                <a:srgbClr val="FF0000"/>
              </a:solidFill>
            </a:endParaRPr>
          </a:p>
        </p:txBody>
      </p:sp>
    </p:spTree>
    <p:extLst>
      <p:ext uri="{BB962C8B-B14F-4D97-AF65-F5344CB8AC3E}">
        <p14:creationId xmlns:p14="http://schemas.microsoft.com/office/powerpoint/2010/main" val="5451131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FLT3 Pozitif AML</a:t>
            </a:r>
            <a:endParaRPr lang="tr-TR" dirty="0"/>
          </a:p>
        </p:txBody>
      </p:sp>
      <p:sp>
        <p:nvSpPr>
          <p:cNvPr id="3" name="İçerik Yer Tutucusu 2"/>
          <p:cNvSpPr>
            <a:spLocks noGrp="1"/>
          </p:cNvSpPr>
          <p:nvPr>
            <p:ph idx="1"/>
          </p:nvPr>
        </p:nvSpPr>
        <p:spPr/>
        <p:txBody>
          <a:bodyPr/>
          <a:lstStyle/>
          <a:p>
            <a:r>
              <a:rPr lang="tr-TR" dirty="0" smtClean="0"/>
              <a:t>FLT3'teki aktive edici mutasyonlar, yeni teşhis konmuş akut </a:t>
            </a:r>
            <a:r>
              <a:rPr lang="tr-TR" dirty="0" err="1" smtClean="0"/>
              <a:t>miyeloid</a:t>
            </a:r>
            <a:r>
              <a:rPr lang="tr-TR" dirty="0" smtClean="0"/>
              <a:t> lösemi (AML) hastalarının </a:t>
            </a:r>
            <a:r>
              <a:rPr lang="tr-TR" dirty="0" smtClean="0">
                <a:solidFill>
                  <a:srgbClr val="FF0000"/>
                </a:solidFill>
              </a:rPr>
              <a:t>yaklaşık %30'unda </a:t>
            </a:r>
            <a:r>
              <a:rPr lang="tr-TR" dirty="0" smtClean="0"/>
              <a:t>görülür. </a:t>
            </a:r>
          </a:p>
          <a:p>
            <a:r>
              <a:rPr lang="tr-TR" dirty="0" smtClean="0"/>
              <a:t>İki mutasyon: </a:t>
            </a:r>
          </a:p>
          <a:p>
            <a:pPr marL="514350" indent="-514350">
              <a:buFont typeface="+mj-lt"/>
              <a:buAutoNum type="arabicPeriod"/>
            </a:pPr>
            <a:r>
              <a:rPr lang="tr-TR" dirty="0" smtClean="0"/>
              <a:t> </a:t>
            </a:r>
            <a:r>
              <a:rPr lang="tr-TR" dirty="0" err="1"/>
              <a:t>İ</a:t>
            </a:r>
            <a:r>
              <a:rPr lang="tr-TR" dirty="0" err="1" smtClean="0"/>
              <a:t>nternal</a:t>
            </a:r>
            <a:r>
              <a:rPr lang="tr-TR" dirty="0" smtClean="0"/>
              <a:t> tandem </a:t>
            </a:r>
            <a:r>
              <a:rPr lang="tr-TR" dirty="0" err="1" smtClean="0"/>
              <a:t>duplikasyon</a:t>
            </a:r>
            <a:r>
              <a:rPr lang="tr-TR" dirty="0" smtClean="0"/>
              <a:t> (ITD) %25-30 (daha kötü </a:t>
            </a:r>
            <a:r>
              <a:rPr lang="tr-TR" dirty="0" err="1" smtClean="0"/>
              <a:t>prognoz</a:t>
            </a:r>
            <a:r>
              <a:rPr lang="tr-TR" dirty="0" smtClean="0"/>
              <a:t>)</a:t>
            </a:r>
          </a:p>
          <a:p>
            <a:pPr marL="514350" indent="-514350">
              <a:buFont typeface="+mj-lt"/>
              <a:buAutoNum type="arabicPeriod"/>
            </a:pPr>
            <a:r>
              <a:rPr lang="tr-TR" dirty="0" smtClean="0"/>
              <a:t> </a:t>
            </a:r>
            <a:r>
              <a:rPr lang="tr-TR" dirty="0" err="1"/>
              <a:t>T</a:t>
            </a:r>
            <a:r>
              <a:rPr lang="tr-TR" dirty="0" err="1" smtClean="0"/>
              <a:t>irozin</a:t>
            </a:r>
            <a:r>
              <a:rPr lang="tr-TR" dirty="0" smtClean="0"/>
              <a:t> </a:t>
            </a:r>
            <a:r>
              <a:rPr lang="tr-TR" dirty="0" err="1" smtClean="0"/>
              <a:t>kinazın</a:t>
            </a:r>
            <a:r>
              <a:rPr lang="tr-TR" dirty="0" smtClean="0"/>
              <a:t> aktivasyon döngüsündeki nokta mutasyonları(TKD)  %7-10</a:t>
            </a:r>
            <a:endParaRPr lang="tr-TR" dirty="0"/>
          </a:p>
        </p:txBody>
      </p:sp>
    </p:spTree>
    <p:extLst>
      <p:ext uri="{BB962C8B-B14F-4D97-AF65-F5344CB8AC3E}">
        <p14:creationId xmlns:p14="http://schemas.microsoft.com/office/powerpoint/2010/main" val="11507841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171400"/>
            <a:ext cx="8229600" cy="1143000"/>
          </a:xfrm>
        </p:spPr>
        <p:txBody>
          <a:bodyPr/>
          <a:lstStyle/>
          <a:p>
            <a:r>
              <a:rPr lang="tr-TR" dirty="0" smtClean="0"/>
              <a:t>Bağlanma yerine göre</a:t>
            </a:r>
            <a:endParaRPr lang="tr-TR" dirty="0"/>
          </a:p>
        </p:txBody>
      </p:sp>
      <p:sp>
        <p:nvSpPr>
          <p:cNvPr id="3" name="İçerik Yer Tutucusu 2"/>
          <p:cNvSpPr>
            <a:spLocks noGrp="1"/>
          </p:cNvSpPr>
          <p:nvPr>
            <p:ph idx="1"/>
          </p:nvPr>
        </p:nvSpPr>
        <p:spPr>
          <a:xfrm>
            <a:off x="395536" y="1052736"/>
            <a:ext cx="8229600" cy="5184576"/>
          </a:xfrm>
        </p:spPr>
        <p:txBody>
          <a:bodyPr>
            <a:normAutofit fontScale="92500" lnSpcReduction="10000"/>
          </a:bodyPr>
          <a:lstStyle/>
          <a:p>
            <a:pPr marL="0" indent="0">
              <a:buNone/>
            </a:pPr>
            <a:r>
              <a:rPr lang="tr-TR" dirty="0">
                <a:solidFill>
                  <a:srgbClr val="FF0000"/>
                </a:solidFill>
              </a:rPr>
              <a:t>Tip I FLT3 inhibitörleri</a:t>
            </a:r>
          </a:p>
          <a:p>
            <a:r>
              <a:rPr lang="tr-TR" dirty="0" err="1" smtClean="0"/>
              <a:t>Midostaurin</a:t>
            </a:r>
            <a:r>
              <a:rPr lang="tr-TR" dirty="0"/>
              <a:t>, </a:t>
            </a:r>
            <a:endParaRPr lang="tr-TR" dirty="0" smtClean="0"/>
          </a:p>
          <a:p>
            <a:r>
              <a:rPr lang="tr-TR" dirty="0" err="1" smtClean="0"/>
              <a:t>gilteritinib</a:t>
            </a:r>
            <a:r>
              <a:rPr lang="tr-TR" dirty="0" smtClean="0"/>
              <a:t> </a:t>
            </a:r>
            <a:r>
              <a:rPr lang="tr-TR" dirty="0"/>
              <a:t>ve </a:t>
            </a:r>
            <a:endParaRPr lang="tr-TR" dirty="0" smtClean="0"/>
          </a:p>
          <a:p>
            <a:r>
              <a:rPr lang="tr-TR" dirty="0" err="1" smtClean="0"/>
              <a:t>Crenolanib</a:t>
            </a:r>
            <a:endParaRPr lang="tr-TR" dirty="0" smtClean="0"/>
          </a:p>
          <a:p>
            <a:pPr marL="0" indent="0">
              <a:buNone/>
            </a:pPr>
            <a:r>
              <a:rPr lang="tr-TR" dirty="0"/>
              <a:t>FLT3'e hem aktif hem de </a:t>
            </a:r>
            <a:r>
              <a:rPr lang="tr-TR" dirty="0" err="1" smtClean="0"/>
              <a:t>inaktif</a:t>
            </a:r>
            <a:r>
              <a:rPr lang="tr-TR" dirty="0" smtClean="0"/>
              <a:t> </a:t>
            </a:r>
            <a:r>
              <a:rPr lang="tr-TR" dirty="0" err="1" smtClean="0"/>
              <a:t>konformasyonda</a:t>
            </a:r>
            <a:r>
              <a:rPr lang="tr-TR" dirty="0" smtClean="0"/>
              <a:t> bağlanır. </a:t>
            </a:r>
          </a:p>
          <a:p>
            <a:pPr marL="0" indent="0">
              <a:buNone/>
            </a:pPr>
            <a:r>
              <a:rPr lang="tr-TR" dirty="0" smtClean="0">
                <a:solidFill>
                  <a:srgbClr val="FF0000"/>
                </a:solidFill>
              </a:rPr>
              <a:t>Tip II FLT3 inhibitörleri</a:t>
            </a:r>
          </a:p>
          <a:p>
            <a:r>
              <a:rPr lang="tr-TR" dirty="0"/>
              <a:t> </a:t>
            </a:r>
            <a:r>
              <a:rPr lang="tr-TR" dirty="0" err="1"/>
              <a:t>quizartinib</a:t>
            </a:r>
            <a:r>
              <a:rPr lang="tr-TR" dirty="0"/>
              <a:t> ve </a:t>
            </a:r>
            <a:endParaRPr lang="tr-TR" dirty="0" smtClean="0"/>
          </a:p>
          <a:p>
            <a:r>
              <a:rPr lang="tr-TR" dirty="0" err="1" smtClean="0"/>
              <a:t>Sorafenib</a:t>
            </a:r>
            <a:endParaRPr lang="tr-TR" dirty="0" smtClean="0"/>
          </a:p>
          <a:p>
            <a:pPr marL="0" indent="0">
              <a:buNone/>
            </a:pPr>
            <a:r>
              <a:rPr lang="tr-TR" dirty="0"/>
              <a:t>FLT3'ün </a:t>
            </a:r>
            <a:r>
              <a:rPr lang="tr-TR" dirty="0" err="1"/>
              <a:t>inaktif</a:t>
            </a:r>
            <a:r>
              <a:rPr lang="tr-TR" dirty="0"/>
              <a:t> </a:t>
            </a:r>
            <a:r>
              <a:rPr lang="tr-TR" dirty="0" err="1"/>
              <a:t>konformasyonuna</a:t>
            </a:r>
            <a:r>
              <a:rPr lang="tr-TR" dirty="0"/>
              <a:t> </a:t>
            </a:r>
            <a:r>
              <a:rPr lang="tr-TR" dirty="0" smtClean="0"/>
              <a:t>bağlanır.</a:t>
            </a:r>
          </a:p>
          <a:p>
            <a:endParaRPr lang="tr-TR" dirty="0"/>
          </a:p>
          <a:p>
            <a:pPr marL="0" indent="0">
              <a:buNone/>
            </a:pPr>
            <a:endParaRPr lang="tr-TR" dirty="0"/>
          </a:p>
        </p:txBody>
      </p:sp>
    </p:spTree>
    <p:extLst>
      <p:ext uri="{BB962C8B-B14F-4D97-AF65-F5344CB8AC3E}">
        <p14:creationId xmlns:p14="http://schemas.microsoft.com/office/powerpoint/2010/main" val="32128978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Reseptör özgüllüğüne göre</a:t>
            </a:r>
          </a:p>
        </p:txBody>
      </p:sp>
      <p:sp>
        <p:nvSpPr>
          <p:cNvPr id="3" name="İçerik Yer Tutucusu 2"/>
          <p:cNvSpPr>
            <a:spLocks noGrp="1"/>
          </p:cNvSpPr>
          <p:nvPr>
            <p:ph idx="1"/>
          </p:nvPr>
        </p:nvSpPr>
        <p:spPr>
          <a:xfrm>
            <a:off x="395536" y="1268760"/>
            <a:ext cx="8229600" cy="5256584"/>
          </a:xfrm>
        </p:spPr>
        <p:txBody>
          <a:bodyPr/>
          <a:lstStyle/>
          <a:p>
            <a:pPr marL="0" indent="0">
              <a:buNone/>
            </a:pPr>
            <a:r>
              <a:rPr lang="tr-TR" dirty="0" smtClean="0">
                <a:solidFill>
                  <a:srgbClr val="FF0000"/>
                </a:solidFill>
              </a:rPr>
              <a:t>Birinci nesil FLT-3 inhibitörleri:</a:t>
            </a:r>
          </a:p>
          <a:p>
            <a:r>
              <a:rPr lang="tr-TR" dirty="0" err="1"/>
              <a:t>Sunitinib</a:t>
            </a:r>
            <a:r>
              <a:rPr lang="tr-TR" dirty="0" smtClean="0"/>
              <a:t>,</a:t>
            </a:r>
          </a:p>
          <a:p>
            <a:r>
              <a:rPr lang="tr-TR" dirty="0" err="1" smtClean="0"/>
              <a:t>sorafenib</a:t>
            </a:r>
            <a:r>
              <a:rPr lang="tr-TR" dirty="0" smtClean="0"/>
              <a:t>,</a:t>
            </a:r>
          </a:p>
          <a:p>
            <a:r>
              <a:rPr lang="tr-TR" dirty="0" err="1" smtClean="0"/>
              <a:t>midostaurin</a:t>
            </a:r>
            <a:r>
              <a:rPr lang="tr-TR" dirty="0" smtClean="0"/>
              <a:t> ve</a:t>
            </a:r>
          </a:p>
          <a:p>
            <a:r>
              <a:rPr lang="tr-TR" dirty="0" err="1" smtClean="0"/>
              <a:t>Lestaurtinib</a:t>
            </a:r>
            <a:endParaRPr lang="tr-TR" dirty="0" smtClean="0"/>
          </a:p>
          <a:p>
            <a:pPr marL="0" indent="0">
              <a:buNone/>
            </a:pPr>
            <a:r>
              <a:rPr lang="tr-TR" dirty="0"/>
              <a:t>Özgüllük yoktur, birden fazla reseptör </a:t>
            </a:r>
            <a:r>
              <a:rPr lang="tr-TR" dirty="0" err="1"/>
              <a:t>tirozin</a:t>
            </a:r>
            <a:r>
              <a:rPr lang="tr-TR" dirty="0"/>
              <a:t> </a:t>
            </a:r>
            <a:r>
              <a:rPr lang="tr-TR" dirty="0" err="1"/>
              <a:t>kinazını</a:t>
            </a:r>
            <a:r>
              <a:rPr lang="tr-TR" dirty="0"/>
              <a:t> ve yolunu engelleyebilir, böylece AML hastalarında geniş bir etkinlik yelpazesi sağlar</a:t>
            </a:r>
            <a:r>
              <a:rPr lang="tr-TR" dirty="0" smtClean="0"/>
              <a:t>.</a:t>
            </a:r>
          </a:p>
          <a:p>
            <a:pPr marL="0" indent="0">
              <a:buNone/>
            </a:pPr>
            <a:r>
              <a:rPr lang="tr-TR" dirty="0" smtClean="0"/>
              <a:t>Yan etki yelpazesi daha geniştir.</a:t>
            </a:r>
            <a:endParaRPr lang="tr-TR" dirty="0"/>
          </a:p>
        </p:txBody>
      </p:sp>
    </p:spTree>
    <p:extLst>
      <p:ext uri="{BB962C8B-B14F-4D97-AF65-F5344CB8AC3E}">
        <p14:creationId xmlns:p14="http://schemas.microsoft.com/office/powerpoint/2010/main" val="6045090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Reseptör özgüllüğüne göre</a:t>
            </a:r>
          </a:p>
        </p:txBody>
      </p:sp>
      <p:sp>
        <p:nvSpPr>
          <p:cNvPr id="3" name="İçerik Yer Tutucusu 2"/>
          <p:cNvSpPr>
            <a:spLocks noGrp="1"/>
          </p:cNvSpPr>
          <p:nvPr>
            <p:ph idx="1"/>
          </p:nvPr>
        </p:nvSpPr>
        <p:spPr/>
        <p:txBody>
          <a:bodyPr/>
          <a:lstStyle/>
          <a:p>
            <a:pPr marL="0" indent="0">
              <a:buNone/>
            </a:pPr>
            <a:r>
              <a:rPr lang="tr-TR" dirty="0">
                <a:solidFill>
                  <a:srgbClr val="FF0000"/>
                </a:solidFill>
              </a:rPr>
              <a:t>İkinci nesil </a:t>
            </a:r>
            <a:r>
              <a:rPr lang="tr-TR" dirty="0" smtClean="0">
                <a:solidFill>
                  <a:srgbClr val="FF0000"/>
                </a:solidFill>
              </a:rPr>
              <a:t>inhibitörler:</a:t>
            </a:r>
          </a:p>
          <a:p>
            <a:r>
              <a:rPr lang="tr-TR" dirty="0" err="1" smtClean="0"/>
              <a:t>Quizartinib</a:t>
            </a:r>
            <a:r>
              <a:rPr lang="tr-TR" dirty="0" smtClean="0"/>
              <a:t>,</a:t>
            </a:r>
          </a:p>
          <a:p>
            <a:r>
              <a:rPr lang="tr-TR" dirty="0" err="1" smtClean="0"/>
              <a:t>crenolanib</a:t>
            </a:r>
            <a:r>
              <a:rPr lang="tr-TR" dirty="0" smtClean="0"/>
              <a:t> </a:t>
            </a:r>
            <a:r>
              <a:rPr lang="tr-TR" dirty="0"/>
              <a:t>ve </a:t>
            </a:r>
            <a:endParaRPr lang="tr-TR" dirty="0" smtClean="0"/>
          </a:p>
          <a:p>
            <a:r>
              <a:rPr lang="tr-TR" dirty="0" err="1" smtClean="0"/>
              <a:t>gilteritinib</a:t>
            </a:r>
            <a:r>
              <a:rPr lang="tr-TR" dirty="0" smtClean="0"/>
              <a:t> </a:t>
            </a:r>
          </a:p>
          <a:p>
            <a:pPr marL="0" indent="0">
              <a:buNone/>
            </a:pPr>
            <a:r>
              <a:rPr lang="tr-TR" dirty="0"/>
              <a:t>FLT3 reseptör özgüllüğüne sahiptir. </a:t>
            </a:r>
            <a:r>
              <a:rPr lang="tr-TR" dirty="0" smtClean="0"/>
              <a:t>Daha </a:t>
            </a:r>
            <a:r>
              <a:rPr lang="tr-TR" dirty="0"/>
              <a:t>az tedaviyle ilişkili </a:t>
            </a:r>
            <a:r>
              <a:rPr lang="tr-TR" dirty="0" err="1"/>
              <a:t>toksisite</a:t>
            </a:r>
            <a:r>
              <a:rPr lang="tr-TR" dirty="0"/>
              <a:t> ve yan </a:t>
            </a:r>
            <a:r>
              <a:rPr lang="tr-TR" dirty="0" smtClean="0"/>
              <a:t>etki beklenir.</a:t>
            </a:r>
            <a:endParaRPr lang="tr-TR" dirty="0"/>
          </a:p>
        </p:txBody>
      </p:sp>
    </p:spTree>
    <p:extLst>
      <p:ext uri="{BB962C8B-B14F-4D97-AF65-F5344CB8AC3E}">
        <p14:creationId xmlns:p14="http://schemas.microsoft.com/office/powerpoint/2010/main" val="29626216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58" name="Grupla"/>
          <p:cNvGrpSpPr/>
          <p:nvPr/>
        </p:nvGrpSpPr>
        <p:grpSpPr>
          <a:xfrm>
            <a:off x="4646455" y="1589497"/>
            <a:ext cx="4434200" cy="645776"/>
            <a:chOff x="-345318" y="-418985"/>
            <a:chExt cx="6026224" cy="825953"/>
          </a:xfrm>
        </p:grpSpPr>
        <p:sp>
          <p:nvSpPr>
            <p:cNvPr id="1056" name="Dikdörtgen"/>
            <p:cNvSpPr/>
            <p:nvPr/>
          </p:nvSpPr>
          <p:spPr>
            <a:xfrm>
              <a:off x="-345318" y="-418985"/>
              <a:ext cx="6026224" cy="825953"/>
            </a:xfrm>
            <a:prstGeom prst="rect">
              <a:avLst/>
            </a:prstGeom>
            <a:solidFill>
              <a:srgbClr val="B5A684">
                <a:alpha val="20000"/>
              </a:srgbClr>
            </a:solidFill>
            <a:ln w="12700" cap="flat">
              <a:noFill/>
              <a:miter lim="400000"/>
            </a:ln>
            <a:effectLst/>
          </p:spPr>
          <p:txBody>
            <a:bodyPr wrap="square" lIns="45719" tIns="45719" rIns="45719" bIns="45719"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b="1" baseline="30000">
                  <a:solidFill>
                    <a:srgbClr val="582D85"/>
                  </a:solidFill>
                </a:defRPr>
              </a:pPr>
              <a:endParaRPr kumimoji="0" sz="1800" b="1" i="0" u="none" strike="noStrike" kern="1200" cap="none" spc="0" normalizeH="0" baseline="30000" noProof="0" dirty="0">
                <a:ln>
                  <a:noFill/>
                </a:ln>
                <a:solidFill>
                  <a:srgbClr val="582D85"/>
                </a:solidFill>
                <a:effectLst/>
                <a:uLnTx/>
                <a:uFillTx/>
                <a:latin typeface="Arial"/>
                <a:ea typeface="+mn-ea"/>
                <a:cs typeface="+mn-cs"/>
              </a:endParaRPr>
            </a:p>
          </p:txBody>
        </p:sp>
        <p:sp>
          <p:nvSpPr>
            <p:cNvPr id="1057" name="Şekil"/>
            <p:cNvSpPr/>
            <p:nvPr/>
          </p:nvSpPr>
          <p:spPr>
            <a:xfrm>
              <a:off x="-99275" y="-253864"/>
              <a:ext cx="5609428" cy="60479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moveTo>
                    <a:pt x="21600" y="0"/>
                  </a:moveTo>
                  <a:lnTo>
                    <a:pt x="21600" y="21600"/>
                  </a:lnTo>
                </a:path>
              </a:pathLst>
            </a:custGeom>
            <a:noFill/>
            <a:ln w="19050" cap="flat">
              <a:solidFill>
                <a:srgbClr val="582D85"/>
              </a:solidFill>
              <a:prstDash val="solid"/>
              <a:miter lim="800000"/>
            </a:ln>
            <a:effectLst/>
          </p:spPr>
          <p:txBody>
            <a:bodyPr wrap="square" lIns="45719" tIns="45719" rIns="45719" bIns="45719"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b="1" baseline="30000">
                  <a:solidFill>
                    <a:srgbClr val="582D85"/>
                  </a:solidFill>
                </a:defRPr>
              </a:pPr>
              <a:endParaRPr kumimoji="0" sz="1800" b="1" i="0" u="none" strike="noStrike" kern="1200" cap="none" spc="0" normalizeH="0" baseline="30000" noProof="0">
                <a:ln>
                  <a:noFill/>
                </a:ln>
                <a:solidFill>
                  <a:srgbClr val="582D85"/>
                </a:solidFill>
                <a:effectLst/>
                <a:uLnTx/>
                <a:uFillTx/>
                <a:latin typeface="Arial"/>
                <a:ea typeface="+mn-ea"/>
                <a:cs typeface="+mn-cs"/>
              </a:endParaRPr>
            </a:p>
          </p:txBody>
        </p:sp>
      </p:grpSp>
      <p:grpSp>
        <p:nvGrpSpPr>
          <p:cNvPr id="1067" name="Group 16"/>
          <p:cNvGrpSpPr/>
          <p:nvPr/>
        </p:nvGrpSpPr>
        <p:grpSpPr>
          <a:xfrm>
            <a:off x="4717974" y="2301167"/>
            <a:ext cx="4316597" cy="3788545"/>
            <a:chOff x="0" y="0"/>
            <a:chExt cx="5609427" cy="3579416"/>
          </a:xfrm>
        </p:grpSpPr>
        <p:sp>
          <p:nvSpPr>
            <p:cNvPr id="1061" name="Rectangle 47"/>
            <p:cNvSpPr txBox="1"/>
            <p:nvPr/>
          </p:nvSpPr>
          <p:spPr>
            <a:xfrm>
              <a:off x="0" y="3477640"/>
              <a:ext cx="5141203" cy="1017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defTabSz="1219169">
                <a:defRPr sz="800" i="1">
                  <a:solidFill>
                    <a:srgbClr val="4C4D4F"/>
                  </a:solidFill>
                  <a:latin typeface="+mj-lt"/>
                  <a:ea typeface="+mj-ea"/>
                  <a:cs typeface="+mj-cs"/>
                  <a:sym typeface="Calibri"/>
                </a:defRPr>
              </a:lvl1pPr>
            </a:lstStyle>
            <a:p>
              <a:pPr marL="0" marR="0" lvl="0" indent="0" algn="ctr" defTabSz="1219169" rtl="0" eaLnBrk="1" fontAlgn="auto" latinLnBrk="0" hangingPunct="1">
                <a:lnSpc>
                  <a:spcPct val="100000"/>
                </a:lnSpc>
                <a:spcBef>
                  <a:spcPts val="0"/>
                </a:spcBef>
                <a:spcAft>
                  <a:spcPts val="0"/>
                </a:spcAft>
                <a:buClrTx/>
                <a:buSzTx/>
                <a:buFontTx/>
                <a:buNone/>
                <a:tabLst/>
                <a:defRPr/>
              </a:pPr>
              <a:r>
                <a:rPr kumimoji="0" lang="fr-FR" sz="700" b="0" i="1" u="none" strike="noStrike" kern="1200" cap="none" spc="0" normalizeH="0" baseline="0" noProof="0" dirty="0" err="1">
                  <a:ln>
                    <a:noFill/>
                  </a:ln>
                  <a:solidFill>
                    <a:prstClr val="black"/>
                  </a:solidFill>
                  <a:effectLst/>
                  <a:uLnTx/>
                  <a:uFillTx/>
                  <a:latin typeface="Arial"/>
                  <a:ea typeface="+mj-ea"/>
                  <a:cs typeface="+mj-cs"/>
                  <a:sym typeface="Calibri"/>
                </a:rPr>
                <a:t>Ravandi</a:t>
              </a:r>
              <a:r>
                <a:rPr kumimoji="0" lang="fr-FR" sz="700" b="0" i="1" u="none" strike="noStrike" kern="1200" cap="none" spc="0" normalizeH="0" baseline="0" noProof="0" dirty="0">
                  <a:ln>
                    <a:noFill/>
                  </a:ln>
                  <a:solidFill>
                    <a:prstClr val="black"/>
                  </a:solidFill>
                  <a:effectLst/>
                  <a:uLnTx/>
                  <a:uFillTx/>
                  <a:latin typeface="Arial"/>
                  <a:ea typeface="+mj-ea"/>
                  <a:cs typeface="+mj-cs"/>
                  <a:sym typeface="Calibri"/>
                </a:rPr>
                <a:t> F, </a:t>
              </a:r>
              <a:r>
                <a:rPr kumimoji="0" lang="fr-FR" sz="700" b="0" i="1" u="none" strike="noStrike" kern="1200" cap="none" spc="0" normalizeH="0" baseline="0" noProof="0" dirty="0" err="1">
                  <a:ln>
                    <a:noFill/>
                  </a:ln>
                  <a:solidFill>
                    <a:prstClr val="black"/>
                  </a:solidFill>
                  <a:effectLst/>
                  <a:uLnTx/>
                  <a:uFillTx/>
                  <a:latin typeface="Arial"/>
                  <a:ea typeface="+mj-ea"/>
                  <a:cs typeface="+mj-cs"/>
                  <a:sym typeface="Calibri"/>
                </a:rPr>
                <a:t>Kantarjian</a:t>
              </a:r>
              <a:r>
                <a:rPr kumimoji="0" lang="fr-FR" sz="700" b="0" i="1" u="none" strike="noStrike" kern="1200" cap="none" spc="0" normalizeH="0" baseline="0" noProof="0" dirty="0">
                  <a:ln>
                    <a:noFill/>
                  </a:ln>
                  <a:solidFill>
                    <a:prstClr val="black"/>
                  </a:solidFill>
                  <a:effectLst/>
                  <a:uLnTx/>
                  <a:uFillTx/>
                  <a:latin typeface="Arial"/>
                  <a:ea typeface="+mj-ea"/>
                  <a:cs typeface="+mj-cs"/>
                  <a:sym typeface="Calibri"/>
                </a:rPr>
                <a:t> H, </a:t>
              </a:r>
              <a:r>
                <a:rPr kumimoji="0" lang="fr-FR" sz="700" b="0" i="1" u="none" strike="noStrike" kern="1200" cap="none" spc="0" normalizeH="0" baseline="0" noProof="0" dirty="0" err="1">
                  <a:ln>
                    <a:noFill/>
                  </a:ln>
                  <a:solidFill>
                    <a:prstClr val="black"/>
                  </a:solidFill>
                  <a:effectLst/>
                  <a:uLnTx/>
                  <a:uFillTx/>
                  <a:latin typeface="Arial"/>
                  <a:ea typeface="+mj-ea"/>
                  <a:cs typeface="+mj-cs"/>
                  <a:sym typeface="Calibri"/>
                </a:rPr>
                <a:t>Faderl</a:t>
              </a:r>
              <a:r>
                <a:rPr kumimoji="0" lang="fr-FR" sz="700" b="0" i="1" u="none" strike="noStrike" kern="1200" cap="none" spc="0" normalizeH="0" baseline="0" noProof="0" dirty="0">
                  <a:ln>
                    <a:noFill/>
                  </a:ln>
                  <a:solidFill>
                    <a:prstClr val="black"/>
                  </a:solidFill>
                  <a:effectLst/>
                  <a:uLnTx/>
                  <a:uFillTx/>
                  <a:latin typeface="Arial"/>
                  <a:ea typeface="+mj-ea"/>
                  <a:cs typeface="+mj-cs"/>
                  <a:sym typeface="Calibri"/>
                </a:rPr>
                <a:t> S, et al. </a:t>
              </a:r>
              <a:r>
                <a:rPr kumimoji="0" lang="fr-FR" sz="700" b="0" i="1" u="none" strike="noStrike" kern="1200" cap="none" spc="0" normalizeH="0" baseline="0" noProof="0" dirty="0" err="1">
                  <a:ln>
                    <a:noFill/>
                  </a:ln>
                  <a:solidFill>
                    <a:prstClr val="black"/>
                  </a:solidFill>
                  <a:effectLst/>
                  <a:uLnTx/>
                  <a:uFillTx/>
                  <a:latin typeface="Arial"/>
                  <a:ea typeface="+mj-ea"/>
                  <a:cs typeface="+mj-cs"/>
                  <a:sym typeface="Calibri"/>
                </a:rPr>
                <a:t>Leuk</a:t>
              </a:r>
              <a:r>
                <a:rPr kumimoji="0" lang="fr-FR" sz="700" b="0" i="1" u="none" strike="noStrike" kern="1200" cap="none" spc="0" normalizeH="0" baseline="0" noProof="0" dirty="0">
                  <a:ln>
                    <a:noFill/>
                  </a:ln>
                  <a:solidFill>
                    <a:prstClr val="black"/>
                  </a:solidFill>
                  <a:effectLst/>
                  <a:uLnTx/>
                  <a:uFillTx/>
                  <a:latin typeface="Arial"/>
                  <a:ea typeface="+mj-ea"/>
                  <a:cs typeface="+mj-cs"/>
                  <a:sym typeface="Calibri"/>
                </a:rPr>
                <a:t> </a:t>
              </a:r>
              <a:r>
                <a:rPr kumimoji="0" lang="fr-FR" sz="700" b="0" i="1" u="none" strike="noStrike" kern="1200" cap="none" spc="0" normalizeH="0" baseline="0" noProof="0" dirty="0" err="1">
                  <a:ln>
                    <a:noFill/>
                  </a:ln>
                  <a:solidFill>
                    <a:prstClr val="black"/>
                  </a:solidFill>
                  <a:effectLst/>
                  <a:uLnTx/>
                  <a:uFillTx/>
                  <a:latin typeface="Arial"/>
                  <a:ea typeface="+mj-ea"/>
                  <a:cs typeface="+mj-cs"/>
                  <a:sym typeface="Calibri"/>
                </a:rPr>
                <a:t>Res</a:t>
              </a:r>
              <a:r>
                <a:rPr kumimoji="0" lang="fr-FR" sz="700" b="0" i="1" u="none" strike="noStrike" kern="1200" cap="none" spc="0" normalizeH="0" baseline="0" noProof="0" dirty="0">
                  <a:ln>
                    <a:noFill/>
                  </a:ln>
                  <a:solidFill>
                    <a:prstClr val="black"/>
                  </a:solidFill>
                  <a:effectLst/>
                  <a:uLnTx/>
                  <a:uFillTx/>
                  <a:latin typeface="Arial"/>
                  <a:ea typeface="+mj-ea"/>
                  <a:cs typeface="+mj-cs"/>
                  <a:sym typeface="Calibri"/>
                </a:rPr>
                <a:t> 2010;34:752–756</a:t>
              </a:r>
            </a:p>
          </p:txBody>
        </p:sp>
        <p:sp>
          <p:nvSpPr>
            <p:cNvPr id="1062" name="Rectangle 6"/>
            <p:cNvSpPr/>
            <p:nvPr/>
          </p:nvSpPr>
          <p:spPr>
            <a:xfrm>
              <a:off x="99274" y="0"/>
              <a:ext cx="5510153" cy="3395806"/>
            </a:xfrm>
            <a:prstGeom prst="roundRect">
              <a:avLst>
                <a:gd name="adj" fmla="val 7456"/>
              </a:avLst>
            </a:prstGeom>
            <a:solidFill>
              <a:srgbClr val="FFFFFF"/>
            </a:solidFill>
            <a:ln w="12700" cap="flat">
              <a:solidFill>
                <a:srgbClr val="927C49"/>
              </a:solidFill>
              <a:prstDash val="solid"/>
              <a:miter lim="800000"/>
            </a:ln>
            <a:effectLst>
              <a:outerShdw blurRad="50800" dist="38100" dir="2700000" rotWithShape="0">
                <a:srgbClr val="000000">
                  <a:alpha val="40000"/>
                </a:srgbClr>
              </a:outerShdw>
            </a:effectLst>
          </p:spPr>
          <p:txBody>
            <a:bodyPr wrap="square" lIns="45719" tIns="45719" rIns="45719" bIns="45719" numCol="1" anchor="ctr">
              <a:noAutofit/>
            </a:bodyPr>
            <a:lstStyle/>
            <a:p>
              <a:pPr marL="0" marR="0" lvl="0" indent="0" algn="ctr" defTabSz="1219169" rtl="0" eaLnBrk="1" fontAlgn="auto" latinLnBrk="0" hangingPunct="1">
                <a:lnSpc>
                  <a:spcPct val="100000"/>
                </a:lnSpc>
                <a:spcBef>
                  <a:spcPts val="0"/>
                </a:spcBef>
                <a:spcAft>
                  <a:spcPts val="0"/>
                </a:spcAft>
                <a:buClrTx/>
                <a:buSzTx/>
                <a:buFontTx/>
                <a:buNone/>
                <a:tabLst/>
                <a:defRPr>
                  <a:solidFill>
                    <a:srgbClr val="FFFFFF"/>
                  </a:solidFill>
                  <a:latin typeface="+mj-lt"/>
                  <a:ea typeface="+mj-ea"/>
                  <a:cs typeface="+mj-cs"/>
                  <a:sym typeface="Calibri"/>
                </a:defRPr>
              </a:pPr>
              <a:endParaRPr kumimoji="0" sz="1800" b="0" i="0" u="none" strike="noStrike" kern="1200" cap="none" spc="0" normalizeH="0" baseline="0" noProof="0">
                <a:ln>
                  <a:noFill/>
                </a:ln>
                <a:solidFill>
                  <a:srgbClr val="FFFFFF"/>
                </a:solidFill>
                <a:effectLst/>
                <a:uLnTx/>
                <a:uFillTx/>
                <a:latin typeface="Arial Black"/>
                <a:ea typeface="+mn-ea"/>
                <a:cs typeface="+mn-cs"/>
                <a:sym typeface="Calibri"/>
              </a:endParaRPr>
            </a:p>
          </p:txBody>
        </p:sp>
        <p:pic>
          <p:nvPicPr>
            <p:cNvPr id="1063" name="Picture 2" descr="Picture 2"/>
            <p:cNvPicPr>
              <a:picLocks noChangeAspect="1"/>
            </p:cNvPicPr>
            <p:nvPr/>
          </p:nvPicPr>
          <p:blipFill>
            <a:blip r:embed="rId3"/>
            <a:stretch>
              <a:fillRect/>
            </a:stretch>
          </p:blipFill>
          <p:spPr>
            <a:xfrm>
              <a:off x="868800" y="144087"/>
              <a:ext cx="3950166" cy="3122618"/>
            </a:xfrm>
            <a:prstGeom prst="rect">
              <a:avLst/>
            </a:prstGeom>
            <a:ln w="12700" cap="flat">
              <a:noFill/>
              <a:miter lim="400000"/>
            </a:ln>
            <a:effectLst/>
          </p:spPr>
        </p:pic>
        <p:sp>
          <p:nvSpPr>
            <p:cNvPr id="1064" name="Metin kutusu 2"/>
            <p:cNvSpPr txBox="1"/>
            <p:nvPr/>
          </p:nvSpPr>
          <p:spPr>
            <a:xfrm>
              <a:off x="2428701" y="3065835"/>
              <a:ext cx="1443582" cy="26170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defTabSz="1219169">
                <a:defRPr sz="1200" b="1">
                  <a:solidFill>
                    <a:srgbClr val="927C49"/>
                  </a:solidFill>
                  <a:latin typeface="+mj-lt"/>
                  <a:ea typeface="+mj-ea"/>
                  <a:cs typeface="+mj-cs"/>
                  <a:sym typeface="Calibri"/>
                </a:defRPr>
              </a:lvl1pPr>
            </a:lstStyle>
            <a:p>
              <a:pPr marL="0" marR="0" lvl="0" indent="0" algn="ctr" defTabSz="1219169" rtl="0" eaLnBrk="1" fontAlgn="auto" latinLnBrk="0" hangingPunct="1">
                <a:lnSpc>
                  <a:spcPct val="100000"/>
                </a:lnSpc>
                <a:spcBef>
                  <a:spcPts val="0"/>
                </a:spcBef>
                <a:spcAft>
                  <a:spcPts val="0"/>
                </a:spcAft>
                <a:buClrTx/>
                <a:buSzTx/>
                <a:buFontTx/>
                <a:buNone/>
                <a:tabLst/>
                <a:defRPr/>
              </a:pPr>
              <a:r>
                <a:rPr kumimoji="0" sz="1200" b="1" i="0" u="none" strike="noStrike" kern="1200" cap="none" spc="0" normalizeH="0" baseline="0" noProof="0">
                  <a:ln>
                    <a:noFill/>
                  </a:ln>
                  <a:solidFill>
                    <a:srgbClr val="927C49"/>
                  </a:solidFill>
                  <a:effectLst/>
                  <a:uLnTx/>
                  <a:uFillTx/>
                  <a:latin typeface="Arial Black"/>
                  <a:ea typeface="+mj-ea"/>
                  <a:cs typeface="+mj-cs"/>
                  <a:sym typeface="Calibri"/>
                </a:rPr>
                <a:t>Zaman (ay)</a:t>
              </a:r>
            </a:p>
          </p:txBody>
        </p:sp>
        <p:sp>
          <p:nvSpPr>
            <p:cNvPr id="1065" name="Metin kutusu 15"/>
            <p:cNvSpPr txBox="1"/>
            <p:nvPr/>
          </p:nvSpPr>
          <p:spPr>
            <a:xfrm rot="16200000">
              <a:off x="11649" y="1458129"/>
              <a:ext cx="1911048" cy="359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defTabSz="1219169">
                <a:defRPr sz="1200" b="1">
                  <a:solidFill>
                    <a:srgbClr val="927C49"/>
                  </a:solidFill>
                  <a:latin typeface="+mj-lt"/>
                  <a:ea typeface="+mj-ea"/>
                  <a:cs typeface="+mj-cs"/>
                  <a:sym typeface="Calibri"/>
                </a:defRPr>
              </a:lvl1pPr>
            </a:lstStyle>
            <a:p>
              <a:pPr marL="0" marR="0" lvl="0" indent="0" algn="ctr" defTabSz="1219169" rtl="0" eaLnBrk="1" fontAlgn="auto" latinLnBrk="0" hangingPunct="1">
                <a:lnSpc>
                  <a:spcPct val="100000"/>
                </a:lnSpc>
                <a:spcBef>
                  <a:spcPts val="0"/>
                </a:spcBef>
                <a:spcAft>
                  <a:spcPts val="0"/>
                </a:spcAft>
                <a:buClrTx/>
                <a:buSzTx/>
                <a:buFontTx/>
                <a:buNone/>
                <a:tabLst/>
                <a:defRPr/>
              </a:pPr>
              <a:r>
                <a:rPr kumimoji="0" sz="1200" b="1" i="0" u="none" strike="noStrike" kern="1200" cap="none" spc="0" normalizeH="0" baseline="0" noProof="0">
                  <a:ln>
                    <a:noFill/>
                  </a:ln>
                  <a:solidFill>
                    <a:srgbClr val="927C49"/>
                  </a:solidFill>
                  <a:effectLst/>
                  <a:uLnTx/>
                  <a:uFillTx/>
                  <a:latin typeface="Arial Black"/>
                  <a:ea typeface="+mj-ea"/>
                  <a:cs typeface="+mj-cs"/>
                  <a:sym typeface="Calibri"/>
                </a:rPr>
                <a:t>Sağ kalan hastalar (%)</a:t>
              </a:r>
            </a:p>
          </p:txBody>
        </p:sp>
        <p:sp>
          <p:nvSpPr>
            <p:cNvPr id="1066" name="Metin kutusu 18"/>
            <p:cNvSpPr txBox="1"/>
            <p:nvPr/>
          </p:nvSpPr>
          <p:spPr>
            <a:xfrm>
              <a:off x="2428701" y="905160"/>
              <a:ext cx="2416045" cy="71727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marL="0" marR="0" lvl="0" indent="0" algn="l" defTabSz="1219169" rtl="0" eaLnBrk="1" fontAlgn="auto" latinLnBrk="0" hangingPunct="1">
                <a:lnSpc>
                  <a:spcPct val="100000"/>
                </a:lnSpc>
                <a:spcBef>
                  <a:spcPts val="400"/>
                </a:spcBef>
                <a:spcAft>
                  <a:spcPts val="0"/>
                </a:spcAft>
                <a:buClrTx/>
                <a:buSzTx/>
                <a:buFontTx/>
                <a:buNone/>
                <a:tabLst/>
                <a:defRPr sz="1000">
                  <a:solidFill>
                    <a:srgbClr val="927C49"/>
                  </a:solidFill>
                  <a:latin typeface="+mj-lt"/>
                  <a:ea typeface="+mj-ea"/>
                  <a:cs typeface="+mj-cs"/>
                  <a:sym typeface="Calibri"/>
                </a:defRPr>
              </a:pPr>
              <a:r>
                <a:rPr kumimoji="0" sz="1000" b="0" i="0" u="none" strike="noStrike" kern="1200" cap="none" spc="0" normalizeH="0" baseline="0" noProof="0" dirty="0">
                  <a:ln>
                    <a:noFill/>
                  </a:ln>
                  <a:solidFill>
                    <a:srgbClr val="927C49"/>
                  </a:solidFill>
                  <a:effectLst/>
                  <a:uLnTx/>
                  <a:uFillTx/>
                  <a:latin typeface="Arial Black"/>
                  <a:ea typeface="+mn-ea"/>
                  <a:cs typeface="+mn-cs"/>
                  <a:sym typeface="Calibri"/>
                </a:rPr>
                <a:t>FLT3 </a:t>
              </a:r>
              <a:r>
                <a:rPr kumimoji="0" sz="1000" b="0" i="0" u="none" strike="noStrike" kern="1200" cap="none" spc="0" normalizeH="0" baseline="0" noProof="0" dirty="0" err="1">
                  <a:ln>
                    <a:noFill/>
                  </a:ln>
                  <a:solidFill>
                    <a:srgbClr val="927C49"/>
                  </a:solidFill>
                  <a:effectLst/>
                  <a:uLnTx/>
                  <a:uFillTx/>
                  <a:latin typeface="Arial Black"/>
                  <a:ea typeface="+mn-ea"/>
                  <a:cs typeface="+mn-cs"/>
                  <a:sym typeface="Calibri"/>
                </a:rPr>
                <a:t>mutasyonu</a:t>
              </a:r>
              <a:r>
                <a:rPr kumimoji="0" sz="1000" b="0" i="0" u="none" strike="noStrike" kern="1200" cap="none" spc="0" normalizeH="0" baseline="0" noProof="0" dirty="0">
                  <a:ln>
                    <a:noFill/>
                  </a:ln>
                  <a:solidFill>
                    <a:srgbClr val="927C49"/>
                  </a:solidFill>
                  <a:effectLst/>
                  <a:uLnTx/>
                  <a:uFillTx/>
                  <a:latin typeface="Arial Black"/>
                  <a:ea typeface="+mn-ea"/>
                  <a:cs typeface="+mn-cs"/>
                  <a:sym typeface="Calibri"/>
                </a:rPr>
                <a:t> </a:t>
              </a:r>
              <a:r>
                <a:rPr kumimoji="0" sz="1000" b="0" i="0" u="none" strike="noStrike" kern="1200" cap="none" spc="0" normalizeH="0" baseline="0" noProof="0" dirty="0" err="1">
                  <a:ln>
                    <a:noFill/>
                  </a:ln>
                  <a:solidFill>
                    <a:srgbClr val="927C49"/>
                  </a:solidFill>
                  <a:effectLst/>
                  <a:uLnTx/>
                  <a:uFillTx/>
                  <a:latin typeface="Arial Black"/>
                  <a:ea typeface="+mn-ea"/>
                  <a:cs typeface="+mn-cs"/>
                  <a:sym typeface="Calibri"/>
                </a:rPr>
                <a:t>olmayan</a:t>
              </a:r>
              <a:r>
                <a:rPr kumimoji="0" sz="1000" b="0" i="0" u="none" strike="noStrike" kern="1200" cap="none" spc="0" normalizeH="0" baseline="0" noProof="0" dirty="0">
                  <a:ln>
                    <a:noFill/>
                  </a:ln>
                  <a:solidFill>
                    <a:srgbClr val="927C49"/>
                  </a:solidFill>
                  <a:effectLst/>
                  <a:uLnTx/>
                  <a:uFillTx/>
                  <a:latin typeface="Arial Black"/>
                  <a:ea typeface="+mn-ea"/>
                  <a:cs typeface="+mn-cs"/>
                  <a:sym typeface="Calibri"/>
                </a:rPr>
                <a:t> (n=80)</a:t>
              </a:r>
            </a:p>
            <a:p>
              <a:pPr marL="0" marR="0" lvl="0" indent="0" algn="l" defTabSz="1219169" rtl="0" eaLnBrk="1" fontAlgn="auto" latinLnBrk="0" hangingPunct="1">
                <a:lnSpc>
                  <a:spcPct val="100000"/>
                </a:lnSpc>
                <a:spcBef>
                  <a:spcPts val="400"/>
                </a:spcBef>
                <a:spcAft>
                  <a:spcPts val="0"/>
                </a:spcAft>
                <a:buClrTx/>
                <a:buSzTx/>
                <a:buFontTx/>
                <a:buNone/>
                <a:tabLst/>
                <a:defRPr sz="1000">
                  <a:solidFill>
                    <a:srgbClr val="927C49"/>
                  </a:solidFill>
                  <a:latin typeface="+mj-lt"/>
                  <a:ea typeface="+mj-ea"/>
                  <a:cs typeface="+mj-cs"/>
                  <a:sym typeface="Calibri"/>
                </a:defRPr>
              </a:pPr>
              <a:r>
                <a:rPr kumimoji="0" sz="1000" b="0" i="0" u="none" strike="noStrike" kern="1200" cap="none" spc="0" normalizeH="0" baseline="0" noProof="0" dirty="0">
                  <a:ln>
                    <a:noFill/>
                  </a:ln>
                  <a:solidFill>
                    <a:srgbClr val="927C49"/>
                  </a:solidFill>
                  <a:effectLst/>
                  <a:uLnTx/>
                  <a:uFillTx/>
                  <a:latin typeface="Arial Black"/>
                  <a:ea typeface="+mn-ea"/>
                  <a:cs typeface="+mn-cs"/>
                  <a:sym typeface="Calibri"/>
                </a:rPr>
                <a:t>FLT3-ITD </a:t>
              </a:r>
              <a:r>
                <a:rPr kumimoji="0" lang="tr-TR" sz="1000" b="0" i="0" u="none" strike="noStrike" kern="1200" cap="none" spc="0" normalizeH="0" baseline="0" noProof="0" dirty="0">
                  <a:ln>
                    <a:noFill/>
                  </a:ln>
                  <a:solidFill>
                    <a:srgbClr val="927C49"/>
                  </a:solidFill>
                  <a:effectLst/>
                  <a:uLnTx/>
                  <a:uFillTx/>
                  <a:latin typeface="Arial Black"/>
                  <a:ea typeface="+mn-ea"/>
                  <a:cs typeface="+mn-cs"/>
                  <a:sym typeface="Calibri"/>
                </a:rPr>
                <a:t>mutasyonu olan </a:t>
              </a:r>
              <a:r>
                <a:rPr kumimoji="0" sz="1000" b="0" i="0" u="none" strike="noStrike" kern="1200" cap="none" spc="0" normalizeH="0" baseline="0" noProof="0" dirty="0">
                  <a:ln>
                    <a:noFill/>
                  </a:ln>
                  <a:solidFill>
                    <a:srgbClr val="927C49"/>
                  </a:solidFill>
                  <a:effectLst/>
                  <a:uLnTx/>
                  <a:uFillTx/>
                  <a:latin typeface="Arial Black"/>
                  <a:ea typeface="+mn-ea"/>
                  <a:cs typeface="+mn-cs"/>
                  <a:sym typeface="Calibri"/>
                </a:rPr>
                <a:t>(n=47)</a:t>
              </a:r>
            </a:p>
          </p:txBody>
        </p:sp>
      </p:grpSp>
      <p:sp>
        <p:nvSpPr>
          <p:cNvPr id="1068" name="Title 3"/>
          <p:cNvSpPr txBox="1"/>
          <p:nvPr/>
        </p:nvSpPr>
        <p:spPr>
          <a:xfrm>
            <a:off x="0" y="282959"/>
            <a:ext cx="7211189" cy="4801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marL="0" marR="0" lvl="0" indent="0" algn="l" defTabSz="914400" rtl="0" eaLnBrk="1" fontAlgn="auto" latinLnBrk="0" hangingPunct="1">
              <a:lnSpc>
                <a:spcPct val="90000"/>
              </a:lnSpc>
              <a:spcBef>
                <a:spcPts val="0"/>
              </a:spcBef>
              <a:spcAft>
                <a:spcPts val="0"/>
              </a:spcAft>
              <a:buClrTx/>
              <a:buSzTx/>
              <a:buFontTx/>
              <a:buNone/>
              <a:tabLst/>
              <a:defRPr sz="2400">
                <a:solidFill>
                  <a:srgbClr val="7030A0"/>
                </a:solidFill>
                <a:latin typeface="Arial Black"/>
                <a:ea typeface="Arial Black"/>
                <a:cs typeface="Arial Black"/>
                <a:sym typeface="Arial Black"/>
              </a:defRPr>
            </a:pPr>
            <a:endParaRPr kumimoji="0" lang="en-US" sz="2800" b="1" i="0" u="none" strike="noStrike" kern="1200" cap="none" spc="0" normalizeH="0" baseline="0" noProof="0" dirty="0">
              <a:ln>
                <a:noFill/>
              </a:ln>
              <a:solidFill>
                <a:srgbClr val="7030A0"/>
              </a:solidFill>
              <a:effectLst/>
              <a:uLnTx/>
              <a:uFillTx/>
              <a:latin typeface="Arial Black"/>
              <a:sym typeface="Arial Black"/>
            </a:endParaRPr>
          </a:p>
        </p:txBody>
      </p:sp>
      <p:sp>
        <p:nvSpPr>
          <p:cNvPr id="18" name="TextBox 17">
            <a:extLst>
              <a:ext uri="{FF2B5EF4-FFF2-40B4-BE49-F238E27FC236}">
                <a16:creationId xmlns:a16="http://schemas.microsoft.com/office/drawing/2014/main" xmlns="" id="{73B44221-D22B-4136-A6A1-E2E4E6DD355A}"/>
              </a:ext>
            </a:extLst>
          </p:cNvPr>
          <p:cNvSpPr txBox="1"/>
          <p:nvPr/>
        </p:nvSpPr>
        <p:spPr>
          <a:xfrm>
            <a:off x="4852934" y="1631864"/>
            <a:ext cx="4207072"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sng" strike="noStrike" kern="1200" cap="none" spc="0" normalizeH="0" baseline="0" noProof="0" dirty="0">
                <a:ln>
                  <a:noFill/>
                </a:ln>
                <a:solidFill>
                  <a:srgbClr val="582D85"/>
                </a:solidFill>
                <a:effectLst/>
                <a:uLnTx/>
                <a:uFillTx/>
                <a:latin typeface="Arial"/>
                <a:ea typeface="+mn-ea"/>
                <a:cs typeface="+mn-cs"/>
              </a:rPr>
              <a:t>RELAPS</a:t>
            </a:r>
            <a:r>
              <a:rPr kumimoji="0" lang="tr-TR" sz="1800" b="1" i="0" u="none" strike="noStrike" kern="1200" cap="none" spc="0" normalizeH="0" baseline="0" noProof="0" dirty="0">
                <a:ln>
                  <a:noFill/>
                </a:ln>
                <a:solidFill>
                  <a:srgbClr val="582D85"/>
                </a:solidFill>
                <a:effectLst/>
                <a:uLnTx/>
                <a:uFillTx/>
                <a:latin typeface="Arial"/>
                <a:ea typeface="+mn-ea"/>
                <a:cs typeface="+mn-cs"/>
              </a:rPr>
              <a:t> FLT3mut+ AML hastalarının genel </a:t>
            </a:r>
            <a:r>
              <a:rPr kumimoji="0" lang="tr-TR" sz="1800" b="1" i="0" u="none" strike="noStrike" kern="1200" cap="none" spc="0" normalizeH="0" baseline="0" noProof="0" dirty="0" err="1">
                <a:ln>
                  <a:noFill/>
                </a:ln>
                <a:solidFill>
                  <a:srgbClr val="582D85"/>
                </a:solidFill>
                <a:effectLst/>
                <a:uLnTx/>
                <a:uFillTx/>
                <a:latin typeface="Arial"/>
                <a:ea typeface="+mn-ea"/>
                <a:cs typeface="+mn-cs"/>
              </a:rPr>
              <a:t>sağkalımı</a:t>
            </a:r>
            <a:r>
              <a:rPr kumimoji="0" lang="tr-TR" sz="1800" b="1" i="0" u="none" strike="noStrike" kern="1200" cap="none" spc="0" normalizeH="0" baseline="0" noProof="0" dirty="0">
                <a:ln>
                  <a:noFill/>
                </a:ln>
                <a:solidFill>
                  <a:srgbClr val="582D85"/>
                </a:solidFill>
                <a:effectLst/>
                <a:uLnTx/>
                <a:uFillTx/>
                <a:latin typeface="Arial"/>
                <a:ea typeface="+mn-ea"/>
                <a:cs typeface="+mn-cs"/>
              </a:rPr>
              <a:t>, FLT3mut- hastalara göre daha kısadır</a:t>
            </a:r>
          </a:p>
        </p:txBody>
      </p:sp>
      <p:grpSp>
        <p:nvGrpSpPr>
          <p:cNvPr id="19" name="Grupla">
            <a:extLst>
              <a:ext uri="{FF2B5EF4-FFF2-40B4-BE49-F238E27FC236}">
                <a16:creationId xmlns:a16="http://schemas.microsoft.com/office/drawing/2014/main" xmlns="" id="{EC3F2BA6-69AE-42D5-8065-A384BC9509D4}"/>
              </a:ext>
            </a:extLst>
          </p:cNvPr>
          <p:cNvGrpSpPr/>
          <p:nvPr/>
        </p:nvGrpSpPr>
        <p:grpSpPr>
          <a:xfrm>
            <a:off x="116947" y="1606413"/>
            <a:ext cx="4337123" cy="645776"/>
            <a:chOff x="-345318" y="-418985"/>
            <a:chExt cx="6026224" cy="825953"/>
          </a:xfrm>
        </p:grpSpPr>
        <p:sp>
          <p:nvSpPr>
            <p:cNvPr id="20" name="Dikdörtgen">
              <a:extLst>
                <a:ext uri="{FF2B5EF4-FFF2-40B4-BE49-F238E27FC236}">
                  <a16:creationId xmlns:a16="http://schemas.microsoft.com/office/drawing/2014/main" xmlns="" id="{3C9D86EB-0EDA-42BB-B6AB-FF010596F64F}"/>
                </a:ext>
              </a:extLst>
            </p:cNvPr>
            <p:cNvSpPr/>
            <p:nvPr/>
          </p:nvSpPr>
          <p:spPr>
            <a:xfrm>
              <a:off x="-345318" y="-418985"/>
              <a:ext cx="6026224" cy="825953"/>
            </a:xfrm>
            <a:prstGeom prst="rect">
              <a:avLst/>
            </a:prstGeom>
            <a:solidFill>
              <a:srgbClr val="B5A684">
                <a:alpha val="20000"/>
              </a:srgbClr>
            </a:solidFill>
            <a:ln w="12700" cap="flat">
              <a:noFill/>
              <a:miter lim="400000"/>
            </a:ln>
            <a:effectLst/>
          </p:spPr>
          <p:txBody>
            <a:bodyPr wrap="square" lIns="45719" tIns="45719" rIns="45719" bIns="45719"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b="1" baseline="30000">
                  <a:solidFill>
                    <a:srgbClr val="582D85"/>
                  </a:solidFill>
                </a:defRPr>
              </a:pPr>
              <a:endParaRPr kumimoji="0" sz="1800" b="1" i="0" u="none" strike="noStrike" kern="1200" cap="none" spc="0" normalizeH="0" baseline="30000" noProof="0" dirty="0">
                <a:ln>
                  <a:noFill/>
                </a:ln>
                <a:solidFill>
                  <a:srgbClr val="582D85"/>
                </a:solidFill>
                <a:effectLst/>
                <a:uLnTx/>
                <a:uFillTx/>
                <a:latin typeface="Arial"/>
                <a:ea typeface="+mn-ea"/>
                <a:cs typeface="+mn-cs"/>
              </a:endParaRPr>
            </a:p>
          </p:txBody>
        </p:sp>
        <p:sp>
          <p:nvSpPr>
            <p:cNvPr id="21" name="Şekil">
              <a:extLst>
                <a:ext uri="{FF2B5EF4-FFF2-40B4-BE49-F238E27FC236}">
                  <a16:creationId xmlns:a16="http://schemas.microsoft.com/office/drawing/2014/main" xmlns="" id="{4367FE22-9937-4F29-85DC-AE7B2A31C317}"/>
                </a:ext>
              </a:extLst>
            </p:cNvPr>
            <p:cNvSpPr/>
            <p:nvPr/>
          </p:nvSpPr>
          <p:spPr>
            <a:xfrm>
              <a:off x="-99275" y="-253864"/>
              <a:ext cx="5609428" cy="60479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moveTo>
                    <a:pt x="21600" y="0"/>
                  </a:moveTo>
                  <a:lnTo>
                    <a:pt x="21600" y="21600"/>
                  </a:lnTo>
                </a:path>
              </a:pathLst>
            </a:custGeom>
            <a:noFill/>
            <a:ln w="19050" cap="flat">
              <a:solidFill>
                <a:srgbClr val="582D85"/>
              </a:solidFill>
              <a:prstDash val="solid"/>
              <a:miter lim="800000"/>
            </a:ln>
            <a:effectLst/>
          </p:spPr>
          <p:txBody>
            <a:bodyPr wrap="square" lIns="45719" tIns="45719" rIns="45719" bIns="45719"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b="1" baseline="30000">
                  <a:solidFill>
                    <a:srgbClr val="582D85"/>
                  </a:solidFill>
                </a:defRPr>
              </a:pPr>
              <a:endParaRPr kumimoji="0" sz="1800" b="1" i="0" u="none" strike="noStrike" kern="1200" cap="none" spc="0" normalizeH="0" baseline="30000" noProof="0">
                <a:ln>
                  <a:noFill/>
                </a:ln>
                <a:solidFill>
                  <a:srgbClr val="582D85"/>
                </a:solidFill>
                <a:effectLst/>
                <a:uLnTx/>
                <a:uFillTx/>
                <a:latin typeface="Arial"/>
                <a:ea typeface="+mn-ea"/>
                <a:cs typeface="+mn-cs"/>
              </a:endParaRPr>
            </a:p>
          </p:txBody>
        </p:sp>
      </p:grpSp>
      <p:sp>
        <p:nvSpPr>
          <p:cNvPr id="22" name="TextBox 21">
            <a:extLst>
              <a:ext uri="{FF2B5EF4-FFF2-40B4-BE49-F238E27FC236}">
                <a16:creationId xmlns:a16="http://schemas.microsoft.com/office/drawing/2014/main" xmlns="" id="{043B2CC8-C6E5-454D-BDF0-94DE7D3376FF}"/>
              </a:ext>
            </a:extLst>
          </p:cNvPr>
          <p:cNvSpPr txBox="1"/>
          <p:nvPr/>
        </p:nvSpPr>
        <p:spPr>
          <a:xfrm>
            <a:off x="323427" y="1648780"/>
            <a:ext cx="4207072"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sng" strike="noStrike" kern="1200" cap="none" spc="0" normalizeH="0" baseline="0" noProof="0" dirty="0">
                <a:ln>
                  <a:noFill/>
                </a:ln>
                <a:solidFill>
                  <a:srgbClr val="582D85"/>
                </a:solidFill>
                <a:effectLst/>
                <a:uLnTx/>
                <a:uFillTx/>
                <a:latin typeface="Arial"/>
                <a:ea typeface="+mn-ea"/>
                <a:cs typeface="+mn-cs"/>
              </a:rPr>
              <a:t>YENİ TANILI</a:t>
            </a:r>
            <a:r>
              <a:rPr kumimoji="0" lang="tr-TR" sz="1800" b="1" i="0" u="none" strike="noStrike" kern="1200" cap="none" spc="0" normalizeH="0" baseline="0" noProof="0" dirty="0">
                <a:ln>
                  <a:noFill/>
                </a:ln>
                <a:solidFill>
                  <a:srgbClr val="582D85"/>
                </a:solidFill>
                <a:effectLst/>
                <a:uLnTx/>
                <a:uFillTx/>
                <a:latin typeface="Arial"/>
                <a:ea typeface="+mn-ea"/>
                <a:cs typeface="+mn-cs"/>
              </a:rPr>
              <a:t> FLT3mut+ AML hastalarının genel </a:t>
            </a:r>
            <a:r>
              <a:rPr kumimoji="0" lang="tr-TR" sz="1800" b="1" i="0" u="none" strike="noStrike" kern="1200" cap="none" spc="0" normalizeH="0" baseline="0" noProof="0" dirty="0" err="1">
                <a:ln>
                  <a:noFill/>
                </a:ln>
                <a:solidFill>
                  <a:srgbClr val="582D85"/>
                </a:solidFill>
                <a:effectLst/>
                <a:uLnTx/>
                <a:uFillTx/>
                <a:latin typeface="Arial"/>
                <a:ea typeface="+mn-ea"/>
                <a:cs typeface="+mn-cs"/>
              </a:rPr>
              <a:t>sağkalımı</a:t>
            </a:r>
            <a:r>
              <a:rPr kumimoji="0" lang="tr-TR" sz="1800" b="1" i="0" u="none" strike="noStrike" kern="1200" cap="none" spc="0" normalizeH="0" baseline="0" noProof="0" dirty="0">
                <a:ln>
                  <a:noFill/>
                </a:ln>
                <a:solidFill>
                  <a:srgbClr val="582D85"/>
                </a:solidFill>
                <a:effectLst/>
                <a:uLnTx/>
                <a:uFillTx/>
                <a:latin typeface="Arial"/>
                <a:ea typeface="+mn-ea"/>
                <a:cs typeface="+mn-cs"/>
              </a:rPr>
              <a:t>, FLT3mut- hastalara göre daha kısadır</a:t>
            </a:r>
          </a:p>
        </p:txBody>
      </p:sp>
      <p:grpSp>
        <p:nvGrpSpPr>
          <p:cNvPr id="23" name="Group 24">
            <a:extLst>
              <a:ext uri="{FF2B5EF4-FFF2-40B4-BE49-F238E27FC236}">
                <a16:creationId xmlns:a16="http://schemas.microsoft.com/office/drawing/2014/main" xmlns="" id="{C234C157-3B1E-4699-B307-C98839A383D2}"/>
              </a:ext>
            </a:extLst>
          </p:cNvPr>
          <p:cNvGrpSpPr/>
          <p:nvPr/>
        </p:nvGrpSpPr>
        <p:grpSpPr>
          <a:xfrm>
            <a:off x="152062" y="2278194"/>
            <a:ext cx="4337123" cy="3925760"/>
            <a:chOff x="0" y="0"/>
            <a:chExt cx="5953196" cy="4058019"/>
          </a:xfrm>
        </p:grpSpPr>
        <p:sp>
          <p:nvSpPr>
            <p:cNvPr id="24" name="Rectangle 6">
              <a:extLst>
                <a:ext uri="{FF2B5EF4-FFF2-40B4-BE49-F238E27FC236}">
                  <a16:creationId xmlns:a16="http://schemas.microsoft.com/office/drawing/2014/main" xmlns="" id="{C8014AB6-D5D5-4E71-A551-016793E67ADF}"/>
                </a:ext>
              </a:extLst>
            </p:cNvPr>
            <p:cNvSpPr/>
            <p:nvPr/>
          </p:nvSpPr>
          <p:spPr>
            <a:xfrm>
              <a:off x="0" y="0"/>
              <a:ext cx="5953196" cy="3668846"/>
            </a:xfrm>
            <a:prstGeom prst="roundRect">
              <a:avLst>
                <a:gd name="adj" fmla="val 7456"/>
              </a:avLst>
            </a:prstGeom>
            <a:solidFill>
              <a:srgbClr val="FFFFFF"/>
            </a:solidFill>
            <a:ln w="12700" cap="flat">
              <a:solidFill>
                <a:srgbClr val="927C49"/>
              </a:solidFill>
              <a:prstDash val="solid"/>
              <a:miter lim="800000"/>
            </a:ln>
            <a:effectLst>
              <a:outerShdw blurRad="50800" dist="38100" dir="2700000" rotWithShape="0">
                <a:srgbClr val="000000">
                  <a:alpha val="40000"/>
                </a:srgbClr>
              </a:outerShdw>
            </a:effectLst>
          </p:spPr>
          <p:txBody>
            <a:bodyPr wrap="square" lIns="45719" tIns="45719" rIns="45719" bIns="45719" numCol="1" anchor="ctr">
              <a:noAutofit/>
            </a:bodyPr>
            <a:lstStyle/>
            <a:p>
              <a:pPr marL="0" marR="0" lvl="0" indent="0" algn="ctr" defTabSz="1219169" rtl="0" eaLnBrk="1" fontAlgn="auto" latinLnBrk="0" hangingPunct="1">
                <a:lnSpc>
                  <a:spcPct val="100000"/>
                </a:lnSpc>
                <a:spcBef>
                  <a:spcPts val="0"/>
                </a:spcBef>
                <a:spcAft>
                  <a:spcPts val="0"/>
                </a:spcAft>
                <a:buClrTx/>
                <a:buSzTx/>
                <a:buFontTx/>
                <a:buNone/>
                <a:tabLst/>
                <a:defRPr>
                  <a:solidFill>
                    <a:srgbClr val="FFFFFF"/>
                  </a:solidFill>
                  <a:latin typeface="+mj-lt"/>
                  <a:ea typeface="+mj-ea"/>
                  <a:cs typeface="+mj-cs"/>
                  <a:sym typeface="Calibri"/>
                </a:defRPr>
              </a:pPr>
              <a:endParaRPr kumimoji="0" sz="1800" b="0" i="0" u="none" strike="noStrike" kern="1200" cap="none" spc="0" normalizeH="0" baseline="0" noProof="0">
                <a:ln>
                  <a:noFill/>
                </a:ln>
                <a:solidFill>
                  <a:srgbClr val="FFFFFF"/>
                </a:solidFill>
                <a:effectLst/>
                <a:uLnTx/>
                <a:uFillTx/>
                <a:latin typeface="Arial Black"/>
                <a:ea typeface="+mn-ea"/>
                <a:cs typeface="+mn-cs"/>
                <a:sym typeface="Calibri"/>
              </a:endParaRPr>
            </a:p>
          </p:txBody>
        </p:sp>
        <p:sp>
          <p:nvSpPr>
            <p:cNvPr id="25" name="Rectangle 47">
              <a:extLst>
                <a:ext uri="{FF2B5EF4-FFF2-40B4-BE49-F238E27FC236}">
                  <a16:creationId xmlns:a16="http://schemas.microsoft.com/office/drawing/2014/main" xmlns="" id="{160D5AC9-4BFA-457A-BE27-3ACFD996767F}"/>
                </a:ext>
              </a:extLst>
            </p:cNvPr>
            <p:cNvSpPr txBox="1"/>
            <p:nvPr/>
          </p:nvSpPr>
          <p:spPr>
            <a:xfrm>
              <a:off x="1572447" y="3739873"/>
              <a:ext cx="3218770" cy="3181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defPPr>
                <a:defRPr lang="tr-TR"/>
              </a:defPPr>
              <a:lvl1pPr defTabSz="609584">
                <a:defRPr sz="700"/>
              </a:lvl1pPr>
            </a:lstStyle>
            <a:p>
              <a:pPr marL="0" marR="0" lvl="0" indent="0" algn="l" defTabSz="609584" rtl="0" eaLnBrk="1" fontAlgn="auto" latinLnBrk="0" hangingPunct="1">
                <a:lnSpc>
                  <a:spcPct val="100000"/>
                </a:lnSpc>
                <a:spcBef>
                  <a:spcPts val="0"/>
                </a:spcBef>
                <a:spcAft>
                  <a:spcPts val="0"/>
                </a:spcAft>
                <a:buClrTx/>
                <a:buSzTx/>
                <a:buFontTx/>
                <a:buNone/>
                <a:tabLst/>
                <a:defRPr/>
              </a:pPr>
              <a:r>
                <a:rPr kumimoji="0" lang="tr-TR" sz="700" b="0" i="1" u="none" strike="noStrike" kern="1200" cap="none" spc="0" normalizeH="0" baseline="0" noProof="0" dirty="0" err="1">
                  <a:ln>
                    <a:noFill/>
                  </a:ln>
                  <a:solidFill>
                    <a:prstClr val="black"/>
                  </a:solidFill>
                  <a:effectLst/>
                  <a:uLnTx/>
                  <a:uFillTx/>
                  <a:latin typeface="Arial"/>
                  <a:ea typeface="+mn-ea"/>
                  <a:cs typeface="+mn-cs"/>
                </a:rPr>
                <a:t>Fröhling</a:t>
              </a:r>
              <a:r>
                <a:rPr kumimoji="0" lang="tr-TR" sz="700" b="0" i="1" u="none" strike="noStrike" kern="1200" cap="none" spc="0" normalizeH="0" baseline="0" noProof="0" dirty="0">
                  <a:ln>
                    <a:noFill/>
                  </a:ln>
                  <a:solidFill>
                    <a:prstClr val="black"/>
                  </a:solidFill>
                  <a:effectLst/>
                  <a:uLnTx/>
                  <a:uFillTx/>
                  <a:latin typeface="Arial"/>
                  <a:ea typeface="+mn-ea"/>
                  <a:cs typeface="+mn-cs"/>
                </a:rPr>
                <a:t> S, </a:t>
              </a:r>
              <a:r>
                <a:rPr kumimoji="0" lang="tr-TR" sz="700" b="0" i="1" u="none" strike="noStrike" kern="1200" cap="none" spc="0" normalizeH="0" baseline="0" noProof="0" dirty="0" err="1">
                  <a:ln>
                    <a:noFill/>
                  </a:ln>
                  <a:solidFill>
                    <a:prstClr val="black"/>
                  </a:solidFill>
                  <a:effectLst/>
                  <a:uLnTx/>
                  <a:uFillTx/>
                  <a:latin typeface="Arial"/>
                  <a:ea typeface="+mn-ea"/>
                  <a:cs typeface="+mn-cs"/>
                </a:rPr>
                <a:t>Schlenk</a:t>
              </a:r>
              <a:r>
                <a:rPr kumimoji="0" lang="tr-TR" sz="700" b="0" i="1" u="none" strike="noStrike" kern="1200" cap="none" spc="0" normalizeH="0" baseline="0" noProof="0" dirty="0">
                  <a:ln>
                    <a:noFill/>
                  </a:ln>
                  <a:solidFill>
                    <a:prstClr val="black"/>
                  </a:solidFill>
                  <a:effectLst/>
                  <a:uLnTx/>
                  <a:uFillTx/>
                  <a:latin typeface="Arial"/>
                  <a:ea typeface="+mn-ea"/>
                  <a:cs typeface="+mn-cs"/>
                </a:rPr>
                <a:t> RF, </a:t>
              </a:r>
              <a:r>
                <a:rPr kumimoji="0" lang="tr-TR" sz="700" b="0" i="1" u="none" strike="noStrike" kern="1200" cap="none" spc="0" normalizeH="0" baseline="0" noProof="0" dirty="0" err="1">
                  <a:ln>
                    <a:noFill/>
                  </a:ln>
                  <a:solidFill>
                    <a:prstClr val="black"/>
                  </a:solidFill>
                  <a:effectLst/>
                  <a:uLnTx/>
                  <a:uFillTx/>
                  <a:latin typeface="Arial"/>
                  <a:ea typeface="+mn-ea"/>
                  <a:cs typeface="+mn-cs"/>
                </a:rPr>
                <a:t>Breitruck</a:t>
              </a:r>
              <a:r>
                <a:rPr kumimoji="0" lang="tr-TR" sz="700" b="0" i="1" u="none" strike="noStrike" kern="1200" cap="none" spc="0" normalizeH="0" baseline="0" noProof="0" dirty="0">
                  <a:ln>
                    <a:noFill/>
                  </a:ln>
                  <a:solidFill>
                    <a:prstClr val="black"/>
                  </a:solidFill>
                  <a:effectLst/>
                  <a:uLnTx/>
                  <a:uFillTx/>
                  <a:latin typeface="Arial"/>
                  <a:ea typeface="+mn-ea"/>
                  <a:cs typeface="+mn-cs"/>
                </a:rPr>
                <a:t> J, et al. Blood 2002;100:4372–4380</a:t>
              </a:r>
            </a:p>
          </p:txBody>
        </p:sp>
        <p:pic>
          <p:nvPicPr>
            <p:cNvPr id="26" name="Picture 2" descr="Picture 2">
              <a:extLst>
                <a:ext uri="{FF2B5EF4-FFF2-40B4-BE49-F238E27FC236}">
                  <a16:creationId xmlns:a16="http://schemas.microsoft.com/office/drawing/2014/main" xmlns="" id="{2FAF02E6-D782-4759-BB4F-28A3E3C4F987}"/>
                </a:ext>
              </a:extLst>
            </p:cNvPr>
            <p:cNvPicPr>
              <a:picLocks noChangeAspect="1"/>
            </p:cNvPicPr>
            <p:nvPr/>
          </p:nvPicPr>
          <p:blipFill>
            <a:blip r:embed="rId4"/>
            <a:srcRect l="8118" b="7252"/>
            <a:stretch>
              <a:fillRect/>
            </a:stretch>
          </p:blipFill>
          <p:spPr>
            <a:xfrm>
              <a:off x="1161976" y="163034"/>
              <a:ext cx="3629243" cy="3206918"/>
            </a:xfrm>
            <a:prstGeom prst="rect">
              <a:avLst/>
            </a:prstGeom>
            <a:ln w="12700" cap="flat">
              <a:noFill/>
              <a:miter lim="400000"/>
            </a:ln>
            <a:effectLst/>
          </p:spPr>
        </p:pic>
        <p:sp>
          <p:nvSpPr>
            <p:cNvPr id="27" name="Metin kutusu 2">
              <a:extLst>
                <a:ext uri="{FF2B5EF4-FFF2-40B4-BE49-F238E27FC236}">
                  <a16:creationId xmlns:a16="http://schemas.microsoft.com/office/drawing/2014/main" xmlns="" id="{B74736B7-B8EB-422E-BB4A-2B05910563C0}"/>
                </a:ext>
              </a:extLst>
            </p:cNvPr>
            <p:cNvSpPr txBox="1"/>
            <p:nvPr/>
          </p:nvSpPr>
          <p:spPr>
            <a:xfrm>
              <a:off x="2193095" y="3310554"/>
              <a:ext cx="1567005" cy="2863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defTabSz="1219169">
                <a:defRPr sz="1200" b="1">
                  <a:solidFill>
                    <a:srgbClr val="927C49"/>
                  </a:solidFill>
                  <a:latin typeface="+mj-lt"/>
                  <a:ea typeface="+mj-ea"/>
                  <a:cs typeface="+mj-cs"/>
                  <a:sym typeface="Calibri"/>
                </a:defRPr>
              </a:lvl1pPr>
            </a:lstStyle>
            <a:p>
              <a:pPr marL="0" marR="0" lvl="0" indent="0" algn="ctr" defTabSz="1219169" rtl="0" eaLnBrk="1" fontAlgn="auto" latinLnBrk="0" hangingPunct="1">
                <a:lnSpc>
                  <a:spcPct val="100000"/>
                </a:lnSpc>
                <a:spcBef>
                  <a:spcPts val="0"/>
                </a:spcBef>
                <a:spcAft>
                  <a:spcPts val="0"/>
                </a:spcAft>
                <a:buClrTx/>
                <a:buSzTx/>
                <a:buFontTx/>
                <a:buNone/>
                <a:tabLst/>
                <a:defRPr/>
              </a:pPr>
              <a:r>
                <a:rPr kumimoji="0" sz="1200" b="1" i="0" u="none" strike="noStrike" kern="1200" cap="none" spc="0" normalizeH="0" baseline="0" noProof="0">
                  <a:ln>
                    <a:noFill/>
                  </a:ln>
                  <a:solidFill>
                    <a:srgbClr val="927C49"/>
                  </a:solidFill>
                  <a:effectLst/>
                  <a:uLnTx/>
                  <a:uFillTx/>
                  <a:latin typeface="Arial Black"/>
                  <a:ea typeface="+mj-ea"/>
                  <a:cs typeface="+mj-cs"/>
                  <a:sym typeface="Calibri"/>
                </a:rPr>
                <a:t>Zaman (ay)</a:t>
              </a:r>
            </a:p>
          </p:txBody>
        </p:sp>
        <p:sp>
          <p:nvSpPr>
            <p:cNvPr id="28" name="Metin kutusu 14">
              <a:extLst>
                <a:ext uri="{FF2B5EF4-FFF2-40B4-BE49-F238E27FC236}">
                  <a16:creationId xmlns:a16="http://schemas.microsoft.com/office/drawing/2014/main" xmlns="" id="{4481EA97-DFC7-4555-9D15-D57BC21A2A4F}"/>
                </a:ext>
              </a:extLst>
            </p:cNvPr>
            <p:cNvSpPr txBox="1"/>
            <p:nvPr/>
          </p:nvSpPr>
          <p:spPr>
            <a:xfrm>
              <a:off x="3188160" y="305474"/>
              <a:ext cx="2628507" cy="83778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marL="0" marR="0" lvl="0" indent="0" algn="l" defTabSz="1219169" rtl="0" eaLnBrk="1" fontAlgn="auto" latinLnBrk="0" hangingPunct="1">
                <a:lnSpc>
                  <a:spcPct val="100000"/>
                </a:lnSpc>
                <a:spcBef>
                  <a:spcPts val="400"/>
                </a:spcBef>
                <a:spcAft>
                  <a:spcPts val="0"/>
                </a:spcAft>
                <a:buClrTx/>
                <a:buSzTx/>
                <a:buFontTx/>
                <a:buNone/>
                <a:tabLst/>
                <a:defRPr sz="1000" i="1">
                  <a:solidFill>
                    <a:srgbClr val="927C49"/>
                  </a:solidFill>
                  <a:latin typeface="+mj-lt"/>
                  <a:ea typeface="+mj-ea"/>
                  <a:cs typeface="+mj-cs"/>
                  <a:sym typeface="Calibri"/>
                </a:defRPr>
              </a:pPr>
              <a:r>
                <a:rPr kumimoji="0" sz="1000" b="0" i="1" u="none" strike="noStrike" kern="1200" cap="none" spc="0" normalizeH="0" baseline="0" noProof="0" dirty="0">
                  <a:ln>
                    <a:noFill/>
                  </a:ln>
                  <a:solidFill>
                    <a:srgbClr val="927C49"/>
                  </a:solidFill>
                  <a:effectLst/>
                  <a:uLnTx/>
                  <a:uFillTx/>
                  <a:latin typeface="Arial Black"/>
                  <a:ea typeface="+mn-ea"/>
                  <a:cs typeface="+mn-cs"/>
                  <a:sym typeface="Calibri"/>
                </a:rPr>
                <a:t>FLT3</a:t>
              </a:r>
              <a:r>
                <a:rPr kumimoji="0" sz="1000" b="0" i="0" u="none" strike="noStrike" kern="1200" cap="none" spc="0" normalizeH="0" baseline="0" noProof="0" dirty="0">
                  <a:ln>
                    <a:noFill/>
                  </a:ln>
                  <a:solidFill>
                    <a:srgbClr val="927C49"/>
                  </a:solidFill>
                  <a:effectLst/>
                  <a:uLnTx/>
                  <a:uFillTx/>
                  <a:latin typeface="Arial Black"/>
                  <a:ea typeface="+mn-ea"/>
                  <a:cs typeface="+mn-cs"/>
                  <a:sym typeface="Calibri"/>
                </a:rPr>
                <a:t> </a:t>
              </a:r>
              <a:r>
                <a:rPr kumimoji="0" sz="1000" b="0" i="0" u="none" strike="noStrike" kern="1200" cap="none" spc="0" normalizeH="0" baseline="0" noProof="0" dirty="0" err="1">
                  <a:ln>
                    <a:noFill/>
                  </a:ln>
                  <a:solidFill>
                    <a:srgbClr val="927C49"/>
                  </a:solidFill>
                  <a:effectLst/>
                  <a:uLnTx/>
                  <a:uFillTx/>
                  <a:latin typeface="Arial Black"/>
                  <a:ea typeface="+mn-ea"/>
                  <a:cs typeface="+mn-cs"/>
                  <a:sym typeface="Calibri"/>
                </a:rPr>
                <a:t>mutasyonu</a:t>
              </a:r>
              <a:r>
                <a:rPr kumimoji="0" sz="1000" b="0" i="0" u="none" strike="noStrike" kern="1200" cap="none" spc="0" normalizeH="0" baseline="0" noProof="0" dirty="0">
                  <a:ln>
                    <a:noFill/>
                  </a:ln>
                  <a:solidFill>
                    <a:srgbClr val="927C49"/>
                  </a:solidFill>
                  <a:effectLst/>
                  <a:uLnTx/>
                  <a:uFillTx/>
                  <a:latin typeface="Arial Black"/>
                  <a:ea typeface="+mn-ea"/>
                  <a:cs typeface="+mn-cs"/>
                  <a:sym typeface="Calibri"/>
                </a:rPr>
                <a:t> </a:t>
              </a:r>
              <a:r>
                <a:rPr kumimoji="0" sz="1000" b="0" i="0" u="none" strike="noStrike" kern="1200" cap="none" spc="0" normalizeH="0" baseline="0" noProof="0" dirty="0" err="1">
                  <a:ln>
                    <a:noFill/>
                  </a:ln>
                  <a:solidFill>
                    <a:srgbClr val="927C49"/>
                  </a:solidFill>
                  <a:effectLst/>
                  <a:uLnTx/>
                  <a:uFillTx/>
                  <a:latin typeface="Arial Black"/>
                  <a:ea typeface="+mn-ea"/>
                  <a:cs typeface="+mn-cs"/>
                  <a:sym typeface="Calibri"/>
                </a:rPr>
                <a:t>olmayan</a:t>
              </a:r>
              <a:r>
                <a:rPr kumimoji="0" sz="1000" b="0" i="0" u="none" strike="noStrike" kern="1200" cap="none" spc="0" normalizeH="0" baseline="0" noProof="0" dirty="0">
                  <a:ln>
                    <a:noFill/>
                  </a:ln>
                  <a:solidFill>
                    <a:srgbClr val="927C49"/>
                  </a:solidFill>
                  <a:effectLst/>
                  <a:uLnTx/>
                  <a:uFillTx/>
                  <a:latin typeface="Arial Black"/>
                  <a:ea typeface="+mn-ea"/>
                  <a:cs typeface="+mn-cs"/>
                  <a:sym typeface="Calibri"/>
                </a:rPr>
                <a:t> (n=125)</a:t>
              </a:r>
            </a:p>
            <a:p>
              <a:pPr marL="0" marR="0" lvl="0" indent="0" algn="l" defTabSz="1219169" rtl="0" eaLnBrk="1" fontAlgn="auto" latinLnBrk="0" hangingPunct="1">
                <a:lnSpc>
                  <a:spcPct val="100000"/>
                </a:lnSpc>
                <a:spcBef>
                  <a:spcPts val="400"/>
                </a:spcBef>
                <a:spcAft>
                  <a:spcPts val="0"/>
                </a:spcAft>
                <a:buClrTx/>
                <a:buSzTx/>
                <a:buFontTx/>
                <a:buNone/>
                <a:tabLst/>
                <a:defRPr sz="1000" i="1">
                  <a:solidFill>
                    <a:srgbClr val="927C49"/>
                  </a:solidFill>
                  <a:latin typeface="+mj-lt"/>
                  <a:ea typeface="+mj-ea"/>
                  <a:cs typeface="+mj-cs"/>
                  <a:sym typeface="Calibri"/>
                </a:defRPr>
              </a:pPr>
              <a:r>
                <a:rPr kumimoji="0" sz="1000" b="0" i="1" u="none" strike="noStrike" kern="1200" cap="none" spc="0" normalizeH="0" baseline="0" noProof="0" dirty="0">
                  <a:ln>
                    <a:noFill/>
                  </a:ln>
                  <a:solidFill>
                    <a:srgbClr val="927C49"/>
                  </a:solidFill>
                  <a:effectLst/>
                  <a:uLnTx/>
                  <a:uFillTx/>
                  <a:latin typeface="Arial Black"/>
                  <a:ea typeface="+mn-ea"/>
                  <a:cs typeface="+mn-cs"/>
                  <a:sym typeface="Calibri"/>
                </a:rPr>
                <a:t>FLT3</a:t>
              </a:r>
              <a:r>
                <a:rPr kumimoji="0" sz="1000" b="0" i="0" u="none" strike="noStrike" kern="1200" cap="none" spc="0" normalizeH="0" baseline="0" noProof="0" dirty="0">
                  <a:ln>
                    <a:noFill/>
                  </a:ln>
                  <a:solidFill>
                    <a:srgbClr val="927C49"/>
                  </a:solidFill>
                  <a:effectLst/>
                  <a:uLnTx/>
                  <a:uFillTx/>
                  <a:latin typeface="Arial Black"/>
                  <a:ea typeface="+mn-ea"/>
                  <a:cs typeface="+mn-cs"/>
                  <a:sym typeface="Calibri"/>
                </a:rPr>
                <a:t>-D835 (n=28)</a:t>
              </a:r>
            </a:p>
            <a:p>
              <a:pPr marL="0" marR="0" lvl="0" indent="0" algn="l" defTabSz="1219169" rtl="0" eaLnBrk="1" fontAlgn="auto" latinLnBrk="0" hangingPunct="1">
                <a:lnSpc>
                  <a:spcPct val="100000"/>
                </a:lnSpc>
                <a:spcBef>
                  <a:spcPts val="400"/>
                </a:spcBef>
                <a:spcAft>
                  <a:spcPts val="0"/>
                </a:spcAft>
                <a:buClrTx/>
                <a:buSzTx/>
                <a:buFontTx/>
                <a:buNone/>
                <a:tabLst/>
                <a:defRPr sz="1000" i="1">
                  <a:solidFill>
                    <a:srgbClr val="927C49"/>
                  </a:solidFill>
                  <a:latin typeface="+mj-lt"/>
                  <a:ea typeface="+mj-ea"/>
                  <a:cs typeface="+mj-cs"/>
                  <a:sym typeface="Calibri"/>
                </a:defRPr>
              </a:pPr>
              <a:r>
                <a:rPr kumimoji="0" sz="1000" b="0" i="1" u="none" strike="noStrike" kern="1200" cap="none" spc="0" normalizeH="0" baseline="0" noProof="0" dirty="0">
                  <a:ln>
                    <a:noFill/>
                  </a:ln>
                  <a:solidFill>
                    <a:srgbClr val="927C49"/>
                  </a:solidFill>
                  <a:effectLst/>
                  <a:uLnTx/>
                  <a:uFillTx/>
                  <a:latin typeface="Arial Black"/>
                  <a:ea typeface="+mn-ea"/>
                  <a:cs typeface="+mn-cs"/>
                  <a:sym typeface="Calibri"/>
                </a:rPr>
                <a:t>FLT3</a:t>
              </a:r>
              <a:r>
                <a:rPr kumimoji="0" sz="1000" b="0" i="0" u="none" strike="noStrike" kern="1200" cap="none" spc="0" normalizeH="0" baseline="0" noProof="0" dirty="0">
                  <a:ln>
                    <a:noFill/>
                  </a:ln>
                  <a:solidFill>
                    <a:srgbClr val="927C49"/>
                  </a:solidFill>
                  <a:effectLst/>
                  <a:uLnTx/>
                  <a:uFillTx/>
                  <a:latin typeface="Arial Black"/>
                  <a:ea typeface="+mn-ea"/>
                  <a:cs typeface="+mn-cs"/>
                  <a:sym typeface="Calibri"/>
                </a:rPr>
                <a:t>-ITD (n=67)</a:t>
              </a:r>
            </a:p>
          </p:txBody>
        </p:sp>
        <p:sp>
          <p:nvSpPr>
            <p:cNvPr id="29" name="Metin kutusu 15">
              <a:extLst>
                <a:ext uri="{FF2B5EF4-FFF2-40B4-BE49-F238E27FC236}">
                  <a16:creationId xmlns:a16="http://schemas.microsoft.com/office/drawing/2014/main" xmlns="" id="{A3D524D1-C459-48D3-A7DE-42B3FECF8153}"/>
                </a:ext>
              </a:extLst>
            </p:cNvPr>
            <p:cNvSpPr txBox="1"/>
            <p:nvPr/>
          </p:nvSpPr>
          <p:spPr>
            <a:xfrm rot="16200000">
              <a:off x="-70280" y="1579716"/>
              <a:ext cx="2072056" cy="38021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defTabSz="1219169">
                <a:defRPr sz="1200" b="1">
                  <a:solidFill>
                    <a:srgbClr val="927C49"/>
                  </a:solidFill>
                  <a:latin typeface="+mj-lt"/>
                  <a:ea typeface="+mj-ea"/>
                  <a:cs typeface="+mj-cs"/>
                  <a:sym typeface="Calibri"/>
                </a:defRPr>
              </a:lvl1pPr>
            </a:lstStyle>
            <a:p>
              <a:pPr marL="0" marR="0" lvl="0" indent="0" algn="ctr" defTabSz="1219169" rtl="0" eaLnBrk="1" fontAlgn="auto" latinLnBrk="0" hangingPunct="1">
                <a:lnSpc>
                  <a:spcPct val="100000"/>
                </a:lnSpc>
                <a:spcBef>
                  <a:spcPts val="0"/>
                </a:spcBef>
                <a:spcAft>
                  <a:spcPts val="0"/>
                </a:spcAft>
                <a:buClrTx/>
                <a:buSzTx/>
                <a:buFontTx/>
                <a:buNone/>
                <a:tabLst/>
                <a:defRPr/>
              </a:pPr>
              <a:r>
                <a:rPr kumimoji="0" sz="1200" b="1" i="0" u="none" strike="noStrike" kern="1200" cap="none" spc="0" normalizeH="0" baseline="0" noProof="0">
                  <a:ln>
                    <a:noFill/>
                  </a:ln>
                  <a:solidFill>
                    <a:srgbClr val="927C49"/>
                  </a:solidFill>
                  <a:effectLst/>
                  <a:uLnTx/>
                  <a:uFillTx/>
                  <a:latin typeface="Arial Black"/>
                  <a:ea typeface="+mj-ea"/>
                  <a:cs typeface="+mj-cs"/>
                  <a:sym typeface="Calibri"/>
                </a:rPr>
                <a:t>Sağ kalan hastalar (%)</a:t>
              </a:r>
            </a:p>
          </p:txBody>
        </p:sp>
      </p:grpSp>
      <p:sp>
        <p:nvSpPr>
          <p:cNvPr id="30" name="Title 3">
            <a:extLst>
              <a:ext uri="{FF2B5EF4-FFF2-40B4-BE49-F238E27FC236}">
                <a16:creationId xmlns:a16="http://schemas.microsoft.com/office/drawing/2014/main" xmlns="" id="{F8F990C0-62AB-4AD3-A092-87C94210B209}"/>
              </a:ext>
            </a:extLst>
          </p:cNvPr>
          <p:cNvSpPr txBox="1">
            <a:spLocks noGrp="1"/>
          </p:cNvSpPr>
          <p:nvPr>
            <p:ph type="title"/>
          </p:nvPr>
        </p:nvSpPr>
        <p:spPr>
          <a:xfrm>
            <a:off x="136702" y="256303"/>
            <a:ext cx="6687171" cy="1013730"/>
          </a:xfrm>
          <a:prstGeom prst="rect">
            <a:avLst/>
          </a:prstGeom>
        </p:spPr>
        <p:txBody>
          <a:bodyPr anchor="t">
            <a:normAutofit fontScale="90000"/>
          </a:bodyPr>
          <a:lstStyle/>
          <a:p>
            <a:pPr>
              <a:defRPr sz="2400">
                <a:solidFill>
                  <a:srgbClr val="7030A0"/>
                </a:solidFill>
              </a:defRPr>
            </a:pPr>
            <a:r>
              <a:rPr sz="2800" dirty="0">
                <a:solidFill>
                  <a:srgbClr val="7030A0"/>
                </a:solidFill>
                <a:latin typeface="+mn-lt"/>
                <a:ea typeface="+mn-ea"/>
                <a:cs typeface="+mn-cs"/>
              </a:rPr>
              <a:t>FLT3</a:t>
            </a:r>
            <a:r>
              <a:rPr lang="tr-TR" sz="2800" dirty="0">
                <a:solidFill>
                  <a:srgbClr val="7030A0"/>
                </a:solidFill>
                <a:latin typeface="+mn-lt"/>
                <a:ea typeface="+mn-ea"/>
                <a:cs typeface="+mn-cs"/>
              </a:rPr>
              <a:t> mutasyonu olan</a:t>
            </a:r>
            <a:r>
              <a:rPr sz="2800" dirty="0">
                <a:solidFill>
                  <a:srgbClr val="7030A0"/>
                </a:solidFill>
                <a:latin typeface="+mn-lt"/>
                <a:ea typeface="+mn-ea"/>
                <a:cs typeface="+mn-cs"/>
              </a:rPr>
              <a:t> AML </a:t>
            </a:r>
            <a:r>
              <a:rPr sz="2800" dirty="0" err="1">
                <a:solidFill>
                  <a:srgbClr val="7030A0"/>
                </a:solidFill>
                <a:latin typeface="+mn-lt"/>
                <a:ea typeface="+mn-ea"/>
                <a:cs typeface="+mn-cs"/>
              </a:rPr>
              <a:t>hastalarının</a:t>
            </a:r>
            <a:r>
              <a:rPr sz="2800" dirty="0">
                <a:solidFill>
                  <a:srgbClr val="7030A0"/>
                </a:solidFill>
                <a:latin typeface="+mn-lt"/>
                <a:ea typeface="+mn-ea"/>
                <a:cs typeface="+mn-cs"/>
              </a:rPr>
              <a:t> </a:t>
            </a:r>
            <a:r>
              <a:rPr sz="2800" dirty="0" err="1">
                <a:solidFill>
                  <a:srgbClr val="7030A0"/>
                </a:solidFill>
                <a:latin typeface="+mn-lt"/>
                <a:ea typeface="+mn-ea"/>
                <a:cs typeface="+mn-cs"/>
              </a:rPr>
              <a:t>genel</a:t>
            </a:r>
            <a:r>
              <a:rPr sz="2800" dirty="0">
                <a:solidFill>
                  <a:srgbClr val="7030A0"/>
                </a:solidFill>
                <a:latin typeface="+mn-lt"/>
                <a:ea typeface="+mn-ea"/>
                <a:cs typeface="+mn-cs"/>
              </a:rPr>
              <a:t> </a:t>
            </a:r>
            <a:r>
              <a:rPr sz="2800" dirty="0" err="1">
                <a:solidFill>
                  <a:srgbClr val="7030A0"/>
                </a:solidFill>
                <a:latin typeface="+mn-lt"/>
                <a:ea typeface="+mn-ea"/>
                <a:cs typeface="+mn-cs"/>
              </a:rPr>
              <a:t>sağkalımı</a:t>
            </a:r>
            <a:r>
              <a:rPr sz="2800" dirty="0">
                <a:solidFill>
                  <a:srgbClr val="7030A0"/>
                </a:solidFill>
                <a:latin typeface="+mn-lt"/>
                <a:ea typeface="+mn-ea"/>
                <a:cs typeface="+mn-cs"/>
              </a:rPr>
              <a:t>, </a:t>
            </a:r>
            <a:r>
              <a:rPr lang="tr-TR" sz="2800" dirty="0">
                <a:solidFill>
                  <a:srgbClr val="7030A0"/>
                </a:solidFill>
                <a:latin typeface="+mn-lt"/>
                <a:ea typeface="+mn-ea"/>
                <a:cs typeface="+mn-cs"/>
              </a:rPr>
              <a:t>olmayan</a:t>
            </a:r>
            <a:r>
              <a:rPr sz="2800" dirty="0">
                <a:solidFill>
                  <a:srgbClr val="7030A0"/>
                </a:solidFill>
                <a:latin typeface="+mn-lt"/>
                <a:ea typeface="+mn-ea"/>
                <a:cs typeface="+mn-cs"/>
              </a:rPr>
              <a:t> </a:t>
            </a:r>
            <a:r>
              <a:rPr sz="2800" dirty="0" err="1">
                <a:solidFill>
                  <a:srgbClr val="7030A0"/>
                </a:solidFill>
                <a:latin typeface="+mn-lt"/>
                <a:ea typeface="+mn-ea"/>
                <a:cs typeface="+mn-cs"/>
              </a:rPr>
              <a:t>hastalara</a:t>
            </a:r>
            <a:r>
              <a:rPr sz="2800" dirty="0">
                <a:solidFill>
                  <a:srgbClr val="7030A0"/>
                </a:solidFill>
                <a:latin typeface="+mn-lt"/>
                <a:ea typeface="+mn-ea"/>
                <a:cs typeface="+mn-cs"/>
              </a:rPr>
              <a:t> </a:t>
            </a:r>
            <a:r>
              <a:rPr lang="tr-TR" sz="2800" dirty="0">
                <a:solidFill>
                  <a:srgbClr val="7030A0"/>
                </a:solidFill>
                <a:latin typeface="+mn-lt"/>
                <a:ea typeface="+mn-ea"/>
                <a:cs typeface="+mn-cs"/>
              </a:rPr>
              <a:t>kıyasla</a:t>
            </a:r>
            <a:r>
              <a:rPr sz="2800" dirty="0">
                <a:solidFill>
                  <a:srgbClr val="7030A0"/>
                </a:solidFill>
                <a:latin typeface="+mn-lt"/>
                <a:ea typeface="+mn-ea"/>
                <a:cs typeface="+mn-cs"/>
              </a:rPr>
              <a:t> </a:t>
            </a:r>
            <a:r>
              <a:rPr sz="2800" u="sng" dirty="0" err="1">
                <a:solidFill>
                  <a:srgbClr val="7030A0"/>
                </a:solidFill>
                <a:latin typeface="+mn-lt"/>
                <a:ea typeface="+mn-ea"/>
                <a:cs typeface="+mn-cs"/>
              </a:rPr>
              <a:t>daha</a:t>
            </a:r>
            <a:r>
              <a:rPr sz="2800" u="sng" dirty="0">
                <a:solidFill>
                  <a:srgbClr val="7030A0"/>
                </a:solidFill>
                <a:latin typeface="+mn-lt"/>
                <a:ea typeface="+mn-ea"/>
                <a:cs typeface="+mn-cs"/>
              </a:rPr>
              <a:t> kısadır</a:t>
            </a:r>
            <a:r>
              <a:rPr sz="2000" u="sng" baseline="30000" dirty="0">
                <a:solidFill>
                  <a:srgbClr val="7030A0"/>
                </a:solidFill>
                <a:latin typeface="+mn-lt"/>
                <a:ea typeface="+mn-ea"/>
                <a:cs typeface="+mn-cs"/>
              </a:rPr>
              <a:t>1-3</a:t>
            </a:r>
            <a:endParaRPr sz="2800" u="sng" baseline="30000" dirty="0">
              <a:solidFill>
                <a:srgbClr val="7030A0"/>
              </a:solidFill>
              <a:latin typeface="+mn-lt"/>
              <a:ea typeface="+mn-ea"/>
              <a:cs typeface="+mn-cs"/>
            </a:endParaRPr>
          </a:p>
        </p:txBody>
      </p:sp>
      <p:sp>
        <p:nvSpPr>
          <p:cNvPr id="31" name="TextBox 6">
            <a:extLst>
              <a:ext uri="{FF2B5EF4-FFF2-40B4-BE49-F238E27FC236}">
                <a16:creationId xmlns:a16="http://schemas.microsoft.com/office/drawing/2014/main" xmlns="" id="{770CB322-C3E7-49B9-A845-67A39A32EEA2}"/>
              </a:ext>
            </a:extLst>
          </p:cNvPr>
          <p:cNvSpPr txBox="1"/>
          <p:nvPr/>
        </p:nvSpPr>
        <p:spPr>
          <a:xfrm>
            <a:off x="998604" y="6420176"/>
            <a:ext cx="6699190" cy="4154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defPPr>
              <a:defRPr lang="tr-TR"/>
            </a:defPPr>
            <a:lvl1pPr defTabSz="609584">
              <a:defRPr sz="700"/>
            </a:lvl1pPr>
          </a:lstStyle>
          <a:p>
            <a:pPr marL="0" marR="0" lvl="0" indent="0" algn="l" defTabSz="609584" rtl="0" eaLnBrk="1" fontAlgn="auto" latinLnBrk="0" hangingPunct="1">
              <a:lnSpc>
                <a:spcPct val="100000"/>
              </a:lnSpc>
              <a:spcBef>
                <a:spcPts val="0"/>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rial"/>
                <a:ea typeface="+mn-ea"/>
                <a:cs typeface="+mn-cs"/>
              </a:rPr>
              <a:t>AML, </a:t>
            </a:r>
            <a:r>
              <a:rPr kumimoji="0" sz="700" b="0" i="0" u="none" strike="noStrike" kern="1200" cap="none" spc="0" normalizeH="0" baseline="0" noProof="0" dirty="0" err="1">
                <a:ln>
                  <a:noFill/>
                </a:ln>
                <a:solidFill>
                  <a:prstClr val="black"/>
                </a:solidFill>
                <a:effectLst/>
                <a:uLnTx/>
                <a:uFillTx/>
                <a:latin typeface="Arial"/>
                <a:ea typeface="+mn-ea"/>
                <a:cs typeface="+mn-cs"/>
              </a:rPr>
              <a:t>akut</a:t>
            </a:r>
            <a:r>
              <a:rPr kumimoji="0" sz="700" b="0" i="0" u="none" strike="noStrike" kern="1200" cap="none" spc="0" normalizeH="0" baseline="0" noProof="0" dirty="0">
                <a:ln>
                  <a:noFill/>
                </a:ln>
                <a:solidFill>
                  <a:prstClr val="black"/>
                </a:solidFill>
                <a:effectLst/>
                <a:uLnTx/>
                <a:uFillTx/>
                <a:latin typeface="Arial"/>
                <a:ea typeface="+mn-ea"/>
                <a:cs typeface="+mn-cs"/>
              </a:rPr>
              <a:t> </a:t>
            </a:r>
            <a:r>
              <a:rPr kumimoji="0" sz="700" b="0" i="0" u="none" strike="noStrike" kern="1200" cap="none" spc="0" normalizeH="0" baseline="0" noProof="0" dirty="0" err="1">
                <a:ln>
                  <a:noFill/>
                </a:ln>
                <a:solidFill>
                  <a:prstClr val="black"/>
                </a:solidFill>
                <a:effectLst/>
                <a:uLnTx/>
                <a:uFillTx/>
                <a:latin typeface="Arial"/>
                <a:ea typeface="+mn-ea"/>
                <a:cs typeface="+mn-cs"/>
              </a:rPr>
              <a:t>miyeloid</a:t>
            </a:r>
            <a:r>
              <a:rPr kumimoji="0" sz="700" b="0" i="0" u="none" strike="noStrike" kern="1200" cap="none" spc="0" normalizeH="0" baseline="0" noProof="0" dirty="0">
                <a:ln>
                  <a:noFill/>
                </a:ln>
                <a:solidFill>
                  <a:prstClr val="black"/>
                </a:solidFill>
                <a:effectLst/>
                <a:uLnTx/>
                <a:uFillTx/>
                <a:latin typeface="Arial"/>
                <a:ea typeface="+mn-ea"/>
                <a:cs typeface="+mn-cs"/>
              </a:rPr>
              <a:t> </a:t>
            </a:r>
            <a:r>
              <a:rPr kumimoji="0" sz="700" b="0" i="0" u="none" strike="noStrike" kern="1200" cap="none" spc="0" normalizeH="0" baseline="0" noProof="0" dirty="0" err="1">
                <a:ln>
                  <a:noFill/>
                </a:ln>
                <a:solidFill>
                  <a:prstClr val="black"/>
                </a:solidFill>
                <a:effectLst/>
                <a:uLnTx/>
                <a:uFillTx/>
                <a:latin typeface="Arial"/>
                <a:ea typeface="+mn-ea"/>
                <a:cs typeface="+mn-cs"/>
              </a:rPr>
              <a:t>lösemi</a:t>
            </a:r>
            <a:r>
              <a:rPr kumimoji="0" sz="700" b="0" i="0" u="none" strike="noStrike" kern="1200" cap="none" spc="0" normalizeH="0" baseline="0" noProof="0" dirty="0">
                <a:ln>
                  <a:noFill/>
                </a:ln>
                <a:solidFill>
                  <a:prstClr val="black"/>
                </a:solidFill>
                <a:effectLst/>
                <a:uLnTx/>
                <a:uFillTx/>
                <a:latin typeface="Arial"/>
                <a:ea typeface="+mn-ea"/>
                <a:cs typeface="+mn-cs"/>
              </a:rPr>
              <a:t>; FLT3, FMS </a:t>
            </a:r>
            <a:r>
              <a:rPr kumimoji="0" sz="700" b="0" i="0" u="none" strike="noStrike" kern="1200" cap="none" spc="0" normalizeH="0" baseline="0" noProof="0" dirty="0" err="1">
                <a:ln>
                  <a:noFill/>
                </a:ln>
                <a:solidFill>
                  <a:prstClr val="black"/>
                </a:solidFill>
                <a:effectLst/>
                <a:uLnTx/>
                <a:uFillTx/>
                <a:latin typeface="Arial"/>
                <a:ea typeface="+mn-ea"/>
                <a:cs typeface="+mn-cs"/>
              </a:rPr>
              <a:t>benzeri</a:t>
            </a:r>
            <a:r>
              <a:rPr kumimoji="0" sz="700" b="0" i="0" u="none" strike="noStrike" kern="1200" cap="none" spc="0" normalizeH="0" baseline="0" noProof="0" dirty="0">
                <a:ln>
                  <a:noFill/>
                </a:ln>
                <a:solidFill>
                  <a:prstClr val="black"/>
                </a:solidFill>
                <a:effectLst/>
                <a:uLnTx/>
                <a:uFillTx/>
                <a:latin typeface="Arial"/>
                <a:ea typeface="+mn-ea"/>
                <a:cs typeface="+mn-cs"/>
              </a:rPr>
              <a:t> </a:t>
            </a:r>
            <a:r>
              <a:rPr kumimoji="0" sz="700" b="0" i="0" u="none" strike="noStrike" kern="1200" cap="none" spc="0" normalizeH="0" baseline="0" noProof="0" dirty="0" err="1">
                <a:ln>
                  <a:noFill/>
                </a:ln>
                <a:solidFill>
                  <a:prstClr val="black"/>
                </a:solidFill>
                <a:effectLst/>
                <a:uLnTx/>
                <a:uFillTx/>
                <a:latin typeface="Arial"/>
                <a:ea typeface="+mn-ea"/>
                <a:cs typeface="+mn-cs"/>
              </a:rPr>
              <a:t>tirozin</a:t>
            </a:r>
            <a:r>
              <a:rPr kumimoji="0" sz="700" b="0" i="0" u="none" strike="noStrike" kern="1200" cap="none" spc="0" normalizeH="0" baseline="0" noProof="0" dirty="0">
                <a:ln>
                  <a:noFill/>
                </a:ln>
                <a:solidFill>
                  <a:prstClr val="black"/>
                </a:solidFill>
                <a:effectLst/>
                <a:uLnTx/>
                <a:uFillTx/>
                <a:latin typeface="Arial"/>
                <a:ea typeface="+mn-ea"/>
                <a:cs typeface="+mn-cs"/>
              </a:rPr>
              <a:t> </a:t>
            </a:r>
            <a:r>
              <a:rPr kumimoji="0" sz="700" b="0" i="0" u="none" strike="noStrike" kern="1200" cap="none" spc="0" normalizeH="0" baseline="0" noProof="0" dirty="0" err="1">
                <a:ln>
                  <a:noFill/>
                </a:ln>
                <a:solidFill>
                  <a:prstClr val="black"/>
                </a:solidFill>
                <a:effectLst/>
                <a:uLnTx/>
                <a:uFillTx/>
                <a:latin typeface="Arial"/>
                <a:ea typeface="+mn-ea"/>
                <a:cs typeface="+mn-cs"/>
              </a:rPr>
              <a:t>kinaz</a:t>
            </a:r>
            <a:r>
              <a:rPr kumimoji="0" sz="700" b="0" i="0" u="none" strike="noStrike" kern="1200" cap="none" spc="0" normalizeH="0" baseline="0" noProof="0" dirty="0">
                <a:ln>
                  <a:noFill/>
                </a:ln>
                <a:solidFill>
                  <a:prstClr val="black"/>
                </a:solidFill>
                <a:effectLst/>
                <a:uLnTx/>
                <a:uFillTx/>
                <a:latin typeface="Arial"/>
                <a:ea typeface="+mn-ea"/>
                <a:cs typeface="+mn-cs"/>
              </a:rPr>
              <a:t> 3; ITD, internal tandem </a:t>
            </a:r>
            <a:r>
              <a:rPr kumimoji="0" sz="700" b="0" i="0" u="none" strike="noStrike" kern="1200" cap="none" spc="0" normalizeH="0" baseline="0" noProof="0" dirty="0" err="1">
                <a:ln>
                  <a:noFill/>
                </a:ln>
                <a:solidFill>
                  <a:prstClr val="black"/>
                </a:solidFill>
                <a:effectLst/>
                <a:uLnTx/>
                <a:uFillTx/>
                <a:latin typeface="Arial"/>
                <a:ea typeface="+mn-ea"/>
                <a:cs typeface="+mn-cs"/>
              </a:rPr>
              <a:t>duplikasyonu</a:t>
            </a:r>
            <a:r>
              <a:rPr kumimoji="0" sz="700" b="0" i="0" u="none" strike="noStrike" kern="1200" cap="none" spc="0" normalizeH="0" baseline="0" noProof="0" dirty="0">
                <a:ln>
                  <a:noFill/>
                </a:ln>
                <a:solidFill>
                  <a:prstClr val="black"/>
                </a:solidFill>
                <a:effectLst/>
                <a:uLnTx/>
                <a:uFillTx/>
                <a:latin typeface="Arial"/>
                <a:ea typeface="+mn-ea"/>
                <a:cs typeface="+mn-cs"/>
              </a:rPr>
              <a:t>; mut+, </a:t>
            </a:r>
            <a:r>
              <a:rPr kumimoji="0" sz="700" b="0" i="0" u="none" strike="noStrike" kern="1200" cap="none" spc="0" normalizeH="0" baseline="0" noProof="0" dirty="0" err="1">
                <a:ln>
                  <a:noFill/>
                </a:ln>
                <a:solidFill>
                  <a:prstClr val="black"/>
                </a:solidFill>
                <a:effectLst/>
                <a:uLnTx/>
                <a:uFillTx/>
                <a:latin typeface="Arial"/>
                <a:ea typeface="+mn-ea"/>
                <a:cs typeface="+mn-cs"/>
              </a:rPr>
              <a:t>mutasyon</a:t>
            </a:r>
            <a:r>
              <a:rPr kumimoji="0" sz="700" b="0" i="0" u="none" strike="noStrike" kern="1200" cap="none" spc="0" normalizeH="0" baseline="0" noProof="0" dirty="0">
                <a:ln>
                  <a:noFill/>
                </a:ln>
                <a:solidFill>
                  <a:prstClr val="black"/>
                </a:solidFill>
                <a:effectLst/>
                <a:uLnTx/>
                <a:uFillTx/>
                <a:latin typeface="Arial"/>
                <a:ea typeface="+mn-ea"/>
                <a:cs typeface="+mn-cs"/>
              </a:rPr>
              <a:t> </a:t>
            </a:r>
            <a:r>
              <a:rPr kumimoji="0" sz="700" b="0" i="0" u="none" strike="noStrike" kern="1200" cap="none" spc="0" normalizeH="0" baseline="0" noProof="0" dirty="0" err="1">
                <a:ln>
                  <a:noFill/>
                </a:ln>
                <a:solidFill>
                  <a:prstClr val="black"/>
                </a:solidFill>
                <a:effectLst/>
                <a:uLnTx/>
                <a:uFillTx/>
                <a:latin typeface="Arial"/>
                <a:ea typeface="+mn-ea"/>
                <a:cs typeface="+mn-cs"/>
              </a:rPr>
              <a:t>pozitif</a:t>
            </a:r>
            <a:r>
              <a:rPr kumimoji="0" sz="700" b="0" i="0" u="none" strike="noStrike" kern="1200" cap="none" spc="0" normalizeH="0" baseline="0" noProof="0" dirty="0">
                <a:ln>
                  <a:noFill/>
                </a:ln>
                <a:solidFill>
                  <a:prstClr val="black"/>
                </a:solidFill>
                <a:effectLst/>
                <a:uLnTx/>
                <a:uFillTx/>
                <a:latin typeface="Arial"/>
                <a:ea typeface="+mn-ea"/>
                <a:cs typeface="+mn-cs"/>
              </a:rPr>
              <a:t>; OS, </a:t>
            </a:r>
            <a:r>
              <a:rPr kumimoji="0" sz="700" b="0" i="0" u="none" strike="noStrike" kern="1200" cap="none" spc="0" normalizeH="0" baseline="0" noProof="0" dirty="0" err="1">
                <a:ln>
                  <a:noFill/>
                </a:ln>
                <a:solidFill>
                  <a:prstClr val="black"/>
                </a:solidFill>
                <a:effectLst/>
                <a:uLnTx/>
                <a:uFillTx/>
                <a:latin typeface="Arial"/>
                <a:ea typeface="+mn-ea"/>
                <a:cs typeface="+mn-cs"/>
              </a:rPr>
              <a:t>genel</a:t>
            </a:r>
            <a:r>
              <a:rPr kumimoji="0" sz="700" b="0" i="0" u="none" strike="noStrike" kern="1200" cap="none" spc="0" normalizeH="0" baseline="0" noProof="0" dirty="0">
                <a:ln>
                  <a:noFill/>
                </a:ln>
                <a:solidFill>
                  <a:prstClr val="black"/>
                </a:solidFill>
                <a:effectLst/>
                <a:uLnTx/>
                <a:uFillTx/>
                <a:latin typeface="Arial"/>
                <a:ea typeface="+mn-ea"/>
                <a:cs typeface="+mn-cs"/>
              </a:rPr>
              <a:t> </a:t>
            </a:r>
            <a:r>
              <a:rPr kumimoji="0" sz="700" b="0" i="0" u="none" strike="noStrike" kern="1200" cap="none" spc="0" normalizeH="0" baseline="0" noProof="0" dirty="0" err="1">
                <a:ln>
                  <a:noFill/>
                </a:ln>
                <a:solidFill>
                  <a:prstClr val="black"/>
                </a:solidFill>
                <a:effectLst/>
                <a:uLnTx/>
                <a:uFillTx/>
                <a:latin typeface="Arial"/>
                <a:ea typeface="+mn-ea"/>
                <a:cs typeface="+mn-cs"/>
              </a:rPr>
              <a:t>sağkalım</a:t>
            </a:r>
            <a:r>
              <a:rPr kumimoji="0" sz="700" b="0" i="0" u="none" strike="noStrike" kern="1200" cap="none" spc="0" normalizeH="0" baseline="0" noProof="0" dirty="0">
                <a:ln>
                  <a:noFill/>
                </a:ln>
                <a:solidFill>
                  <a:prstClr val="black"/>
                </a:solidFill>
                <a:effectLst/>
                <a:uLnTx/>
                <a:uFillTx/>
                <a:latin typeface="Arial"/>
                <a:ea typeface="+mn-ea"/>
                <a:cs typeface="+mn-cs"/>
              </a:rPr>
              <a:t>. </a:t>
            </a:r>
            <a:br>
              <a:rPr kumimoji="0" sz="700" b="0" i="0" u="none" strike="noStrike" kern="1200" cap="none" spc="0" normalizeH="0" baseline="0" noProof="0" dirty="0">
                <a:ln>
                  <a:noFill/>
                </a:ln>
                <a:solidFill>
                  <a:prstClr val="black"/>
                </a:solidFill>
                <a:effectLst/>
                <a:uLnTx/>
                <a:uFillTx/>
                <a:latin typeface="Arial"/>
                <a:ea typeface="+mn-ea"/>
                <a:cs typeface="+mn-cs"/>
              </a:rPr>
            </a:br>
            <a:r>
              <a:rPr kumimoji="0" sz="700" b="0" i="0" u="none" strike="noStrike" kern="1200" cap="none" spc="0" normalizeH="0" baseline="0" noProof="0" dirty="0">
                <a:ln>
                  <a:noFill/>
                </a:ln>
                <a:solidFill>
                  <a:prstClr val="black"/>
                </a:solidFill>
                <a:effectLst/>
                <a:uLnTx/>
                <a:uFillTx/>
                <a:latin typeface="Arial"/>
                <a:ea typeface="+mn-ea"/>
                <a:cs typeface="+mn-cs"/>
              </a:rPr>
              <a:t>1. </a:t>
            </a:r>
            <a:r>
              <a:rPr kumimoji="0" sz="700" b="0" i="0" u="none" strike="noStrike" kern="1200" cap="none" spc="0" normalizeH="0" baseline="0" noProof="0" dirty="0" err="1">
                <a:ln>
                  <a:noFill/>
                </a:ln>
                <a:solidFill>
                  <a:prstClr val="black"/>
                </a:solidFill>
                <a:effectLst/>
                <a:uLnTx/>
                <a:uFillTx/>
                <a:latin typeface="Arial"/>
                <a:ea typeface="+mn-ea"/>
                <a:cs typeface="+mn-cs"/>
              </a:rPr>
              <a:t>Fröhling</a:t>
            </a:r>
            <a:r>
              <a:rPr kumimoji="0" sz="700" b="0" i="0" u="none" strike="noStrike" kern="1200" cap="none" spc="0" normalizeH="0" baseline="0" noProof="0" dirty="0">
                <a:ln>
                  <a:noFill/>
                </a:ln>
                <a:solidFill>
                  <a:prstClr val="black"/>
                </a:solidFill>
                <a:effectLst/>
                <a:uLnTx/>
                <a:uFillTx/>
                <a:latin typeface="Arial"/>
                <a:ea typeface="+mn-ea"/>
                <a:cs typeface="+mn-cs"/>
              </a:rPr>
              <a:t> S, Schlenk RF, </a:t>
            </a:r>
            <a:r>
              <a:rPr kumimoji="0" sz="700" b="0" i="0" u="none" strike="noStrike" kern="1200" cap="none" spc="0" normalizeH="0" baseline="0" noProof="0" dirty="0" err="1">
                <a:ln>
                  <a:noFill/>
                </a:ln>
                <a:solidFill>
                  <a:prstClr val="black"/>
                </a:solidFill>
                <a:effectLst/>
                <a:uLnTx/>
                <a:uFillTx/>
                <a:latin typeface="Arial"/>
                <a:ea typeface="+mn-ea"/>
                <a:cs typeface="+mn-cs"/>
              </a:rPr>
              <a:t>Breitruck</a:t>
            </a:r>
            <a:r>
              <a:rPr kumimoji="0" sz="700" b="0" i="0" u="none" strike="noStrike" kern="1200" cap="none" spc="0" normalizeH="0" baseline="0" noProof="0" dirty="0">
                <a:ln>
                  <a:noFill/>
                </a:ln>
                <a:solidFill>
                  <a:prstClr val="black"/>
                </a:solidFill>
                <a:effectLst/>
                <a:uLnTx/>
                <a:uFillTx/>
                <a:latin typeface="Arial"/>
                <a:ea typeface="+mn-ea"/>
                <a:cs typeface="+mn-cs"/>
              </a:rPr>
              <a:t> J, et al. Blood 2002;100:4372–4380; 2. </a:t>
            </a:r>
            <a:r>
              <a:rPr kumimoji="0" sz="700" b="0" i="0" u="none" strike="noStrike" kern="1200" cap="none" spc="0" normalizeH="0" baseline="0" noProof="0" dirty="0" err="1">
                <a:ln>
                  <a:noFill/>
                </a:ln>
                <a:solidFill>
                  <a:prstClr val="black"/>
                </a:solidFill>
                <a:effectLst/>
                <a:uLnTx/>
                <a:uFillTx/>
                <a:latin typeface="Arial"/>
                <a:ea typeface="+mn-ea"/>
                <a:cs typeface="+mn-cs"/>
              </a:rPr>
              <a:t>Thiede</a:t>
            </a:r>
            <a:r>
              <a:rPr kumimoji="0" sz="700" b="0" i="0" u="none" strike="noStrike" kern="1200" cap="none" spc="0" normalizeH="0" baseline="0" noProof="0" dirty="0">
                <a:ln>
                  <a:noFill/>
                </a:ln>
                <a:solidFill>
                  <a:prstClr val="black"/>
                </a:solidFill>
                <a:effectLst/>
                <a:uLnTx/>
                <a:uFillTx/>
                <a:latin typeface="Arial"/>
                <a:ea typeface="+mn-ea"/>
                <a:cs typeface="+mn-cs"/>
              </a:rPr>
              <a:t> C, </a:t>
            </a:r>
            <a:r>
              <a:rPr kumimoji="0" sz="700" b="0" i="0" u="none" strike="noStrike" kern="1200" cap="none" spc="0" normalizeH="0" baseline="0" noProof="0" dirty="0" err="1">
                <a:ln>
                  <a:noFill/>
                </a:ln>
                <a:solidFill>
                  <a:prstClr val="black"/>
                </a:solidFill>
                <a:effectLst/>
                <a:uLnTx/>
                <a:uFillTx/>
                <a:latin typeface="Arial"/>
                <a:ea typeface="+mn-ea"/>
                <a:cs typeface="+mn-cs"/>
              </a:rPr>
              <a:t>Steudel</a:t>
            </a:r>
            <a:r>
              <a:rPr kumimoji="0" sz="700" b="0" i="0" u="none" strike="noStrike" kern="1200" cap="none" spc="0" normalizeH="0" baseline="0" noProof="0" dirty="0">
                <a:ln>
                  <a:noFill/>
                </a:ln>
                <a:solidFill>
                  <a:prstClr val="black"/>
                </a:solidFill>
                <a:effectLst/>
                <a:uLnTx/>
                <a:uFillTx/>
                <a:latin typeface="Arial"/>
                <a:ea typeface="+mn-ea"/>
                <a:cs typeface="+mn-cs"/>
              </a:rPr>
              <a:t> C, Mohr B, et al. Blood 2002;99:4326–4335; 3. Whitman SP, </a:t>
            </a:r>
            <a:r>
              <a:rPr kumimoji="0" sz="700" b="0" i="0" u="none" strike="noStrike" kern="1200" cap="none" spc="0" normalizeH="0" baseline="0" noProof="0" dirty="0" err="1">
                <a:ln>
                  <a:noFill/>
                </a:ln>
                <a:solidFill>
                  <a:prstClr val="black"/>
                </a:solidFill>
                <a:effectLst/>
                <a:uLnTx/>
                <a:uFillTx/>
                <a:latin typeface="Arial"/>
                <a:ea typeface="+mn-ea"/>
                <a:cs typeface="+mn-cs"/>
              </a:rPr>
              <a:t>Maharry</a:t>
            </a:r>
            <a:r>
              <a:rPr kumimoji="0" sz="700" b="0" i="0" u="none" strike="noStrike" kern="1200" cap="none" spc="0" normalizeH="0" baseline="0" noProof="0" dirty="0">
                <a:ln>
                  <a:noFill/>
                </a:ln>
                <a:solidFill>
                  <a:prstClr val="black"/>
                </a:solidFill>
                <a:effectLst/>
                <a:uLnTx/>
                <a:uFillTx/>
                <a:latin typeface="Arial"/>
                <a:ea typeface="+mn-ea"/>
                <a:cs typeface="+mn-cs"/>
              </a:rPr>
              <a:t> K, </a:t>
            </a:r>
            <a:r>
              <a:rPr kumimoji="0" sz="700" b="0" i="0" u="none" strike="noStrike" kern="1200" cap="none" spc="0" normalizeH="0" baseline="0" noProof="0" dirty="0" err="1">
                <a:ln>
                  <a:noFill/>
                </a:ln>
                <a:solidFill>
                  <a:prstClr val="black"/>
                </a:solidFill>
                <a:effectLst/>
                <a:uLnTx/>
                <a:uFillTx/>
                <a:latin typeface="Arial"/>
                <a:ea typeface="+mn-ea"/>
                <a:cs typeface="+mn-cs"/>
              </a:rPr>
              <a:t>Radmacher</a:t>
            </a:r>
            <a:r>
              <a:rPr kumimoji="0" sz="700" b="0" i="0" u="none" strike="noStrike" kern="1200" cap="none" spc="0" normalizeH="0" baseline="0" noProof="0" dirty="0">
                <a:ln>
                  <a:noFill/>
                </a:ln>
                <a:solidFill>
                  <a:prstClr val="black"/>
                </a:solidFill>
                <a:effectLst/>
                <a:uLnTx/>
                <a:uFillTx/>
                <a:latin typeface="Arial"/>
                <a:ea typeface="+mn-ea"/>
                <a:cs typeface="+mn-cs"/>
              </a:rPr>
              <a:t> MD, et al. Blood 2010;116:3622–3626. </a:t>
            </a:r>
          </a:p>
        </p:txBody>
      </p:sp>
      <p:sp>
        <p:nvSpPr>
          <p:cNvPr id="2" name="Rectangle 1">
            <a:extLst>
              <a:ext uri="{FF2B5EF4-FFF2-40B4-BE49-F238E27FC236}">
                <a16:creationId xmlns:a16="http://schemas.microsoft.com/office/drawing/2014/main" xmlns="" id="{F49702C9-6684-BB0B-68BA-0EA1DA53A9DD}"/>
              </a:ext>
            </a:extLst>
          </p:cNvPr>
          <p:cNvSpPr/>
          <p:nvPr/>
        </p:nvSpPr>
        <p:spPr>
          <a:xfrm>
            <a:off x="199802" y="6626350"/>
            <a:ext cx="514350" cy="1541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0385967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xmlns="" id="{84790913-5719-4E17-8E0D-8FD4DE4C54BE}"/>
              </a:ext>
            </a:extLst>
          </p:cNvPr>
          <p:cNvSpPr txBox="1">
            <a:spLocks noGrp="1"/>
          </p:cNvSpPr>
          <p:nvPr>
            <p:ph type="body" sz="quarter" idx="11"/>
          </p:nvPr>
        </p:nvSpPr>
        <p:spPr>
          <a:xfrm>
            <a:off x="269082" y="4034394"/>
            <a:ext cx="8611790" cy="1835461"/>
          </a:xfrm>
        </p:spPr>
        <p:txBody>
          <a:bodyPr/>
          <a:lstStyle/>
          <a:p>
            <a:r>
              <a:rPr lang="en-US" sz="1800"/>
              <a:t>FLT3-ITD </a:t>
            </a:r>
            <a:r>
              <a:rPr lang="en-US" sz="1800" err="1"/>
              <a:t>AML'li</a:t>
            </a:r>
            <a:r>
              <a:rPr lang="en-US" sz="1800"/>
              <a:t> (N=268) </a:t>
            </a:r>
            <a:r>
              <a:rPr lang="en-US" sz="1800" err="1"/>
              <a:t>hastaların</a:t>
            </a:r>
            <a:r>
              <a:rPr lang="en-US" sz="1800"/>
              <a:t> </a:t>
            </a:r>
            <a:r>
              <a:rPr lang="en-US" sz="1800" err="1"/>
              <a:t>retrospektif</a:t>
            </a:r>
            <a:r>
              <a:rPr lang="en-US" sz="1800"/>
              <a:t> </a:t>
            </a:r>
            <a:r>
              <a:rPr lang="en-US" sz="1800" err="1"/>
              <a:t>analizinde</a:t>
            </a:r>
            <a:r>
              <a:rPr lang="en-US" sz="1800"/>
              <a:t>, </a:t>
            </a:r>
            <a:r>
              <a:rPr lang="en-US" sz="1800" err="1"/>
              <a:t>standart</a:t>
            </a:r>
            <a:r>
              <a:rPr lang="en-US" sz="1800"/>
              <a:t> </a:t>
            </a:r>
            <a:r>
              <a:rPr lang="en-US" sz="1800" err="1"/>
              <a:t>tedaviden</a:t>
            </a:r>
            <a:r>
              <a:rPr lang="en-US" sz="1800"/>
              <a:t> </a:t>
            </a:r>
            <a:r>
              <a:rPr lang="en-US" sz="1800" err="1"/>
              <a:t>sonra</a:t>
            </a:r>
            <a:r>
              <a:rPr lang="en-US" sz="1800"/>
              <a:t> </a:t>
            </a:r>
            <a:r>
              <a:rPr lang="en-US" sz="1800" err="1"/>
              <a:t>nüks</a:t>
            </a:r>
            <a:r>
              <a:rPr lang="en-US" sz="1800"/>
              <a:t> </a:t>
            </a:r>
            <a:r>
              <a:rPr lang="en-US" sz="1800" err="1"/>
              <a:t>eden</a:t>
            </a:r>
            <a:r>
              <a:rPr lang="en-US" sz="1800"/>
              <a:t> 77 </a:t>
            </a:r>
            <a:r>
              <a:rPr lang="en-US" sz="1800" err="1"/>
              <a:t>hastanın</a:t>
            </a:r>
            <a:r>
              <a:rPr lang="en-US" sz="1800"/>
              <a:t> %10'u </a:t>
            </a:r>
            <a:r>
              <a:rPr lang="en-US" sz="1800" err="1"/>
              <a:t>bir</a:t>
            </a:r>
            <a:r>
              <a:rPr lang="en-US" sz="1800"/>
              <a:t> FLT3-ITD </a:t>
            </a:r>
            <a:r>
              <a:rPr lang="en-US" sz="1800" err="1"/>
              <a:t>mutasyonu</a:t>
            </a:r>
            <a:r>
              <a:rPr lang="en-US" sz="1800"/>
              <a:t> edinmişti</a:t>
            </a:r>
            <a:r>
              <a:rPr lang="en-US" sz="1800" baseline="30000"/>
              <a:t>1</a:t>
            </a:r>
            <a:endParaRPr lang="en-US" sz="1800" baseline="30000">
              <a:solidFill>
                <a:schemeClr val="tx2"/>
              </a:solidFill>
            </a:endParaRPr>
          </a:p>
        </p:txBody>
      </p:sp>
      <p:sp>
        <p:nvSpPr>
          <p:cNvPr id="3" name="Title 2">
            <a:extLst>
              <a:ext uri="{FF2B5EF4-FFF2-40B4-BE49-F238E27FC236}">
                <a16:creationId xmlns:a16="http://schemas.microsoft.com/office/drawing/2014/main" xmlns="" id="{77A0EC2C-0A33-47A2-8539-E137546CB7BB}"/>
              </a:ext>
            </a:extLst>
          </p:cNvPr>
          <p:cNvSpPr>
            <a:spLocks noGrp="1"/>
          </p:cNvSpPr>
          <p:nvPr>
            <p:ph type="title"/>
          </p:nvPr>
        </p:nvSpPr>
        <p:spPr>
          <a:xfrm>
            <a:off x="269082" y="496887"/>
            <a:ext cx="7901525" cy="685802"/>
          </a:xfrm>
        </p:spPr>
        <p:txBody>
          <a:bodyPr>
            <a:normAutofit fontScale="90000"/>
          </a:bodyPr>
          <a:lstStyle/>
          <a:p>
            <a:endParaRPr lang="en-US" dirty="0"/>
          </a:p>
        </p:txBody>
      </p:sp>
      <p:sp>
        <p:nvSpPr>
          <p:cNvPr id="10" name="Text Placeholder 9">
            <a:extLst>
              <a:ext uri="{FF2B5EF4-FFF2-40B4-BE49-F238E27FC236}">
                <a16:creationId xmlns:a16="http://schemas.microsoft.com/office/drawing/2014/main" xmlns="" id="{8173E077-C8E9-4A69-B0E1-3C98C07B5194}"/>
              </a:ext>
            </a:extLst>
          </p:cNvPr>
          <p:cNvSpPr>
            <a:spLocks noGrp="1"/>
          </p:cNvSpPr>
          <p:nvPr>
            <p:ph type="body" sz="quarter" idx="13"/>
          </p:nvPr>
        </p:nvSpPr>
        <p:spPr/>
        <p:txBody>
          <a:bodyPr/>
          <a:lstStyle/>
          <a:p>
            <a:r>
              <a:rPr lang="en-US" i="1"/>
              <a:t>FLT3</a:t>
            </a:r>
            <a:r>
              <a:rPr lang="en-US"/>
              <a:t> </a:t>
            </a:r>
            <a:r>
              <a:rPr lang="en-US" err="1"/>
              <a:t>fms</a:t>
            </a:r>
            <a:r>
              <a:rPr lang="en-US"/>
              <a:t> </a:t>
            </a:r>
            <a:r>
              <a:rPr lang="en-US" err="1"/>
              <a:t>benzeri</a:t>
            </a:r>
            <a:r>
              <a:rPr lang="en-US"/>
              <a:t> </a:t>
            </a:r>
            <a:r>
              <a:rPr lang="en-US" err="1"/>
              <a:t>tirozin</a:t>
            </a:r>
            <a:r>
              <a:rPr lang="en-US"/>
              <a:t> </a:t>
            </a:r>
            <a:r>
              <a:rPr lang="en-US" err="1"/>
              <a:t>kinaz</a:t>
            </a:r>
            <a:r>
              <a:rPr lang="en-US"/>
              <a:t> 3; ITD, </a:t>
            </a:r>
            <a:r>
              <a:rPr lang="en-US" err="1"/>
              <a:t>dahili</a:t>
            </a:r>
            <a:r>
              <a:rPr lang="en-US"/>
              <a:t> tandem </a:t>
            </a:r>
            <a:r>
              <a:rPr lang="tr-TR" err="1"/>
              <a:t>duplikasyonları</a:t>
            </a:r>
            <a:r>
              <a:rPr lang="tr-TR"/>
              <a:t>.</a:t>
            </a:r>
            <a:endParaRPr lang="en-US" noProof="0"/>
          </a:p>
        </p:txBody>
      </p:sp>
      <p:grpSp>
        <p:nvGrpSpPr>
          <p:cNvPr id="5" name="Group 4">
            <a:extLst>
              <a:ext uri="{FF2B5EF4-FFF2-40B4-BE49-F238E27FC236}">
                <a16:creationId xmlns:a16="http://schemas.microsoft.com/office/drawing/2014/main" xmlns="" id="{D45A1806-ADAE-6AB6-67A7-A28F2976E687}"/>
              </a:ext>
            </a:extLst>
          </p:cNvPr>
          <p:cNvGrpSpPr/>
          <p:nvPr/>
        </p:nvGrpSpPr>
        <p:grpSpPr>
          <a:xfrm>
            <a:off x="1200150" y="1837564"/>
            <a:ext cx="6743700" cy="1742601"/>
            <a:chOff x="1600200" y="2260350"/>
            <a:chExt cx="8991600" cy="1742601"/>
          </a:xfrm>
        </p:grpSpPr>
        <p:sp>
          <p:nvSpPr>
            <p:cNvPr id="6" name="object 6"/>
            <p:cNvSpPr txBox="1"/>
            <p:nvPr/>
          </p:nvSpPr>
          <p:spPr>
            <a:xfrm>
              <a:off x="1600200" y="2260350"/>
              <a:ext cx="8991600" cy="276999"/>
            </a:xfrm>
            <a:prstGeom prst="rect">
              <a:avLst/>
            </a:prstGeom>
            <a:solidFill>
              <a:srgbClr val="4C4D4F">
                <a:alpha val="9804"/>
              </a:srgbClr>
            </a:solidFill>
          </p:spPr>
          <p:txBody>
            <a:bodyPr vert="horz" wrap="square" lIns="0" tIns="0" rIns="0" bIns="0" rtlCol="0">
              <a:spAutoFit/>
            </a:bodyPr>
            <a:lstStyle/>
            <a:p>
              <a:pPr marL="7701" marR="0" lvl="0" indent="0" algn="ctr" defTabSz="554492" rtl="0" eaLnBrk="1" fontAlgn="auto" latinLnBrk="0" hangingPunct="1">
                <a:lnSpc>
                  <a:spcPct val="100000"/>
                </a:lnSpc>
                <a:spcBef>
                  <a:spcPts val="0"/>
                </a:spcBef>
                <a:spcAft>
                  <a:spcPts val="0"/>
                </a:spcAft>
                <a:buClrTx/>
                <a:buSzTx/>
                <a:buFontTx/>
                <a:buNone/>
                <a:tabLst/>
                <a:defRPr/>
              </a:pPr>
              <a:r>
                <a:rPr kumimoji="0" sz="1800" b="1" i="1" u="none" strike="noStrike" kern="1200" cap="none" spc="67" normalizeH="0" baseline="0" noProof="0">
                  <a:ln>
                    <a:noFill/>
                  </a:ln>
                  <a:solidFill>
                    <a:srgbClr val="4C4D4F"/>
                  </a:solidFill>
                  <a:effectLst/>
                  <a:uLnTx/>
                  <a:uFillTx/>
                  <a:latin typeface="Arial" panose="020B0604020202020204"/>
                  <a:ea typeface="+mn-ea"/>
                  <a:cs typeface="Calibri"/>
                </a:rPr>
                <a:t>F</a:t>
              </a:r>
              <a:r>
                <a:rPr kumimoji="0" sz="1800" b="1" i="1" u="none" strike="noStrike" kern="1200" cap="none" spc="-42" normalizeH="0" baseline="0" noProof="0">
                  <a:ln>
                    <a:noFill/>
                  </a:ln>
                  <a:solidFill>
                    <a:srgbClr val="4C4D4F"/>
                  </a:solidFill>
                  <a:effectLst/>
                  <a:uLnTx/>
                  <a:uFillTx/>
                  <a:latin typeface="Arial" panose="020B0604020202020204"/>
                  <a:ea typeface="+mn-ea"/>
                  <a:cs typeface="Calibri"/>
                </a:rPr>
                <a:t>L</a:t>
              </a:r>
              <a:r>
                <a:rPr kumimoji="0" sz="1800" b="1" i="1" u="none" strike="noStrike" kern="1200" cap="none" spc="36" normalizeH="0" baseline="0" noProof="0">
                  <a:ln>
                    <a:noFill/>
                  </a:ln>
                  <a:solidFill>
                    <a:srgbClr val="4C4D4F"/>
                  </a:solidFill>
                  <a:effectLst/>
                  <a:uLnTx/>
                  <a:uFillTx/>
                  <a:latin typeface="Arial" panose="020B0604020202020204"/>
                  <a:ea typeface="+mn-ea"/>
                  <a:cs typeface="Calibri"/>
                </a:rPr>
                <a:t>T3</a:t>
              </a:r>
              <a:r>
                <a:rPr kumimoji="0" sz="1800" b="1" i="0" u="none" strike="noStrike" kern="1200" cap="none" spc="36" normalizeH="0" baseline="0" noProof="0">
                  <a:ln>
                    <a:noFill/>
                  </a:ln>
                  <a:solidFill>
                    <a:srgbClr val="4C4D4F"/>
                  </a:solidFill>
                  <a:effectLst/>
                  <a:uLnTx/>
                  <a:uFillTx/>
                  <a:latin typeface="Arial" panose="020B0604020202020204"/>
                  <a:ea typeface="+mn-ea"/>
                  <a:cs typeface="Calibri"/>
                </a:rPr>
                <a:t>-ITD</a:t>
              </a:r>
              <a:r>
                <a:rPr kumimoji="0" sz="1800" b="1" i="1" u="none" strike="noStrike" kern="1200" cap="none" spc="-30" normalizeH="0" baseline="0" noProof="0">
                  <a:ln>
                    <a:noFill/>
                  </a:ln>
                  <a:solidFill>
                    <a:srgbClr val="4C4D4F"/>
                  </a:solidFill>
                  <a:effectLst/>
                  <a:uLnTx/>
                  <a:uFillTx/>
                  <a:latin typeface="Arial" panose="020B0604020202020204"/>
                  <a:ea typeface="+mn-ea"/>
                  <a:cs typeface="Calibri"/>
                </a:rPr>
                <a:t> </a:t>
              </a:r>
              <a:r>
                <a:rPr kumimoji="0" lang="en-GB" sz="1800" b="1" i="0" u="none" strike="noStrike" kern="1200" cap="none" spc="-30" normalizeH="0" baseline="0" noProof="0" err="1">
                  <a:ln>
                    <a:noFill/>
                  </a:ln>
                  <a:solidFill>
                    <a:srgbClr val="4C4D4F"/>
                  </a:solidFill>
                  <a:effectLst/>
                  <a:uLnTx/>
                  <a:uFillTx/>
                  <a:latin typeface="Arial" panose="020B0604020202020204"/>
                  <a:ea typeface="+mn-ea"/>
                  <a:cs typeface="Calibri"/>
                </a:rPr>
                <a:t>muta</a:t>
              </a:r>
              <a:r>
                <a:rPr kumimoji="0" lang="tr-TR" sz="1800" b="1" i="0" u="none" strike="noStrike" kern="1200" cap="none" spc="-30" normalizeH="0" baseline="0" noProof="0" err="1">
                  <a:ln>
                    <a:noFill/>
                  </a:ln>
                  <a:solidFill>
                    <a:srgbClr val="4C4D4F"/>
                  </a:solidFill>
                  <a:effectLst/>
                  <a:uLnTx/>
                  <a:uFillTx/>
                  <a:latin typeface="Arial" panose="020B0604020202020204"/>
                  <a:ea typeface="+mn-ea"/>
                  <a:cs typeface="Calibri"/>
                </a:rPr>
                <a:t>syonları</a:t>
              </a:r>
              <a:endParaRPr kumimoji="0" sz="1800" b="0" i="0" u="none" strike="noStrike" kern="1200" cap="none" spc="0" normalizeH="0" baseline="0" noProof="0">
                <a:ln>
                  <a:noFill/>
                </a:ln>
                <a:solidFill>
                  <a:srgbClr val="4C4D4F"/>
                </a:solidFill>
                <a:effectLst/>
                <a:uLnTx/>
                <a:uFillTx/>
                <a:latin typeface="Arial" panose="020B0604020202020204"/>
                <a:ea typeface="+mn-ea"/>
                <a:cs typeface="Century Gothic"/>
              </a:endParaRPr>
            </a:p>
          </p:txBody>
        </p:sp>
        <p:grpSp>
          <p:nvGrpSpPr>
            <p:cNvPr id="21" name="Group 20">
              <a:extLst>
                <a:ext uri="{FF2B5EF4-FFF2-40B4-BE49-F238E27FC236}">
                  <a16:creationId xmlns:a16="http://schemas.microsoft.com/office/drawing/2014/main" xmlns="" id="{0719C3FE-C40C-4FCE-81A5-CA7CEA554691}"/>
                </a:ext>
              </a:extLst>
            </p:cNvPr>
            <p:cNvGrpSpPr/>
            <p:nvPr/>
          </p:nvGrpSpPr>
          <p:grpSpPr>
            <a:xfrm>
              <a:off x="1799413" y="2894955"/>
              <a:ext cx="8593174" cy="1107996"/>
              <a:chOff x="1140486" y="3464572"/>
              <a:chExt cx="8593174" cy="1107996"/>
            </a:xfrm>
          </p:grpSpPr>
          <p:sp>
            <p:nvSpPr>
              <p:cNvPr id="7" name="object 7"/>
              <p:cNvSpPr txBox="1"/>
              <p:nvPr/>
            </p:nvSpPr>
            <p:spPr>
              <a:xfrm>
                <a:off x="1140486" y="3464572"/>
                <a:ext cx="4282850" cy="1107996"/>
              </a:xfrm>
              <a:prstGeom prst="rect">
                <a:avLst/>
              </a:prstGeom>
            </p:spPr>
            <p:txBody>
              <a:bodyPr vert="horz"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err="1">
                    <a:ln>
                      <a:noFill/>
                    </a:ln>
                    <a:solidFill>
                      <a:srgbClr val="4C4D4F"/>
                    </a:solidFill>
                    <a:effectLst/>
                    <a:uLnTx/>
                    <a:uFillTx/>
                    <a:latin typeface="Arial" panose="020B0604020202020204"/>
                    <a:ea typeface="+mn-ea"/>
                    <a:cs typeface="+mn-cs"/>
                  </a:rPr>
                  <a:t>Mutasyon</a:t>
                </a:r>
                <a:r>
                  <a:rPr kumimoji="0" lang="en-GB" sz="1800" b="0" i="0" u="none" strike="noStrike" kern="1200" cap="none" spc="0" normalizeH="0" baseline="0" noProof="0">
                    <a:ln>
                      <a:noFill/>
                    </a:ln>
                    <a:solidFill>
                      <a:srgbClr val="4C4D4F"/>
                    </a:solidFill>
                    <a:effectLst/>
                    <a:uLnTx/>
                    <a:uFillTx/>
                    <a:latin typeface="Arial" panose="020B0604020202020204"/>
                    <a:ea typeface="+mn-ea"/>
                    <a:cs typeface="+mn-cs"/>
                  </a:rPr>
                  <a:t> </a:t>
                </a:r>
                <a:r>
                  <a:rPr kumimoji="0" lang="en-GB" sz="1800" b="0" i="0" u="none" strike="noStrike" kern="1200" cap="none" spc="0" normalizeH="0" baseline="0" noProof="0" err="1">
                    <a:ln>
                      <a:noFill/>
                    </a:ln>
                    <a:solidFill>
                      <a:srgbClr val="4C4D4F"/>
                    </a:solidFill>
                    <a:effectLst/>
                    <a:uLnTx/>
                    <a:uFillTx/>
                    <a:latin typeface="Arial" panose="020B0604020202020204"/>
                    <a:ea typeface="+mn-ea"/>
                    <a:cs typeface="+mn-cs"/>
                  </a:rPr>
                  <a:t>durumu</a:t>
                </a:r>
                <a:r>
                  <a:rPr kumimoji="0" lang="en-GB" sz="1800" b="0" i="0" u="none" strike="noStrike" kern="1200" cap="none" spc="0" normalizeH="0" baseline="0" noProof="0">
                    <a:ln>
                      <a:noFill/>
                    </a:ln>
                    <a:solidFill>
                      <a:srgbClr val="4C4D4F"/>
                    </a:solidFill>
                    <a:effectLst/>
                    <a:uLnTx/>
                    <a:uFillTx/>
                    <a:latin typeface="Arial" panose="020B0604020202020204"/>
                    <a:ea typeface="+mn-ea"/>
                    <a:cs typeface="+mn-cs"/>
                  </a:rPr>
                  <a:t> </a:t>
                </a:r>
                <a:r>
                  <a:rPr kumimoji="0" lang="en-GB" sz="1800" b="0" i="0" u="none" strike="noStrike" kern="1200" cap="none" spc="0" normalizeH="0" baseline="0" noProof="0" err="1">
                    <a:ln>
                      <a:noFill/>
                    </a:ln>
                    <a:solidFill>
                      <a:srgbClr val="4C4D4F"/>
                    </a:solidFill>
                    <a:effectLst/>
                    <a:uLnTx/>
                    <a:uFillTx/>
                    <a:latin typeface="Arial" panose="020B0604020202020204"/>
                    <a:ea typeface="+mn-ea"/>
                    <a:cs typeface="+mn-cs"/>
                  </a:rPr>
                  <a:t>tanı</a:t>
                </a:r>
                <a:r>
                  <a:rPr kumimoji="0" lang="en-GB" sz="1800" b="0" i="0" u="none" strike="noStrike" kern="1200" cap="none" spc="0" normalizeH="0" baseline="0" noProof="0">
                    <a:ln>
                      <a:noFill/>
                    </a:ln>
                    <a:solidFill>
                      <a:srgbClr val="4C4D4F"/>
                    </a:solidFill>
                    <a:effectLst/>
                    <a:uLnTx/>
                    <a:uFillTx/>
                    <a:latin typeface="Arial" panose="020B0604020202020204"/>
                    <a:ea typeface="+mn-ea"/>
                    <a:cs typeface="+mn-cs"/>
                  </a:rPr>
                  <a:t> </a:t>
                </a:r>
                <a:r>
                  <a:rPr kumimoji="0" lang="en-GB" sz="1800" b="0" i="0" u="none" strike="noStrike" kern="1200" cap="none" spc="0" normalizeH="0" baseline="0" noProof="0" err="1">
                    <a:ln>
                      <a:noFill/>
                    </a:ln>
                    <a:solidFill>
                      <a:srgbClr val="4C4D4F"/>
                    </a:solidFill>
                    <a:effectLst/>
                    <a:uLnTx/>
                    <a:uFillTx/>
                    <a:latin typeface="Arial" panose="020B0604020202020204"/>
                    <a:ea typeface="+mn-ea"/>
                    <a:cs typeface="+mn-cs"/>
                  </a:rPr>
                  <a:t>ile</a:t>
                </a:r>
                <a:r>
                  <a:rPr kumimoji="0" lang="en-GB" sz="1800" b="0" i="0" u="none" strike="noStrike" kern="1200" cap="none" spc="0" normalizeH="0" baseline="0" noProof="0">
                    <a:ln>
                      <a:noFill/>
                    </a:ln>
                    <a:solidFill>
                      <a:srgbClr val="4C4D4F"/>
                    </a:solidFill>
                    <a:effectLst/>
                    <a:uLnTx/>
                    <a:uFillTx/>
                    <a:latin typeface="Arial" panose="020B0604020202020204"/>
                    <a:ea typeface="+mn-ea"/>
                    <a:cs typeface="+mn-cs"/>
                  </a:rPr>
                  <a:t> </a:t>
                </a:r>
                <a:r>
                  <a:rPr kumimoji="0" lang="en-GB" sz="1800" b="0" i="0" u="none" strike="noStrike" kern="1200" cap="none" spc="0" normalizeH="0" baseline="0" noProof="0" err="1">
                    <a:ln>
                      <a:noFill/>
                    </a:ln>
                    <a:solidFill>
                      <a:srgbClr val="4C4D4F"/>
                    </a:solidFill>
                    <a:effectLst/>
                    <a:uLnTx/>
                    <a:uFillTx/>
                    <a:latin typeface="Arial" panose="020B0604020202020204"/>
                    <a:ea typeface="+mn-ea"/>
                    <a:cs typeface="+mn-cs"/>
                  </a:rPr>
                  <a:t>nüksetme</a:t>
                </a:r>
                <a:r>
                  <a:rPr kumimoji="0" lang="en-GB" sz="1800" b="0" i="0" u="none" strike="noStrike" kern="1200" cap="none" spc="0" normalizeH="0" baseline="0" noProof="0">
                    <a:ln>
                      <a:noFill/>
                    </a:ln>
                    <a:solidFill>
                      <a:srgbClr val="4C4D4F"/>
                    </a:solidFill>
                    <a:effectLst/>
                    <a:uLnTx/>
                    <a:uFillTx/>
                    <a:latin typeface="Arial" panose="020B0604020202020204"/>
                    <a:ea typeface="+mn-ea"/>
                    <a:cs typeface="+mn-cs"/>
                  </a:rPr>
                  <a:t> </a:t>
                </a:r>
                <a:r>
                  <a:rPr kumimoji="0" lang="en-GB" sz="1800" b="0" i="0" u="none" strike="noStrike" kern="1200" cap="none" spc="0" normalizeH="0" baseline="0" noProof="0" err="1">
                    <a:ln>
                      <a:noFill/>
                    </a:ln>
                    <a:solidFill>
                      <a:srgbClr val="4C4D4F"/>
                    </a:solidFill>
                    <a:effectLst/>
                    <a:uLnTx/>
                    <a:uFillTx/>
                    <a:latin typeface="Arial" panose="020B0604020202020204"/>
                    <a:ea typeface="+mn-ea"/>
                    <a:cs typeface="+mn-cs"/>
                  </a:rPr>
                  <a:t>arasında</a:t>
                </a:r>
                <a:r>
                  <a:rPr kumimoji="0" lang="en-GB" sz="1800" b="0" i="0" u="none" strike="noStrike" kern="1200" cap="none" spc="0" normalizeH="0" baseline="0" noProof="0">
                    <a:ln>
                      <a:noFill/>
                    </a:ln>
                    <a:solidFill>
                      <a:srgbClr val="4C4D4F"/>
                    </a:solidFill>
                    <a:effectLst/>
                    <a:uLnTx/>
                    <a:uFillTx/>
                    <a:latin typeface="Arial" panose="020B0604020202020204"/>
                    <a:ea typeface="+mn-ea"/>
                    <a:cs typeface="+mn-cs"/>
                  </a:rPr>
                  <a:t> </a:t>
                </a:r>
                <a:r>
                  <a:rPr kumimoji="0" lang="en-GB" sz="1800" b="1" i="0" u="none" strike="noStrike" kern="1200" cap="none" spc="0" normalizeH="0" baseline="0" noProof="0">
                    <a:ln>
                      <a:noFill/>
                    </a:ln>
                    <a:solidFill>
                      <a:srgbClr val="4C4D4F"/>
                    </a:solidFill>
                    <a:effectLst/>
                    <a:uLnTx/>
                    <a:uFillTx/>
                    <a:latin typeface="Arial" panose="020B0604020202020204"/>
                    <a:ea typeface="+mn-ea"/>
                    <a:cs typeface="+mn-cs"/>
                  </a:rPr>
                  <a:t>FLT3-ITD-</a:t>
                </a:r>
                <a:r>
                  <a:rPr kumimoji="0" lang="en-GB" sz="1800" b="0" i="0" u="none" strike="noStrike" kern="1200" cap="none" spc="0" normalizeH="0" baseline="0" noProof="0">
                    <a:ln>
                      <a:noFill/>
                    </a:ln>
                    <a:solidFill>
                      <a:srgbClr val="4C4D4F"/>
                    </a:solidFill>
                    <a:effectLst/>
                    <a:uLnTx/>
                    <a:uFillTx/>
                    <a:latin typeface="Arial" panose="020B0604020202020204"/>
                    <a:ea typeface="+mn-ea"/>
                    <a:cs typeface="+mn-cs"/>
                  </a:rPr>
                  <a:t>'den </a:t>
                </a:r>
                <a:r>
                  <a:rPr kumimoji="0" lang="en-GB" sz="1800" b="1" i="0" u="none" strike="noStrike" kern="1200" cap="none" spc="0" normalizeH="0" baseline="0" noProof="0">
                    <a:ln>
                      <a:noFill/>
                    </a:ln>
                    <a:solidFill>
                      <a:srgbClr val="4C4D4F"/>
                    </a:solidFill>
                    <a:effectLst/>
                    <a:uLnTx/>
                    <a:uFillTx/>
                    <a:latin typeface="Arial" panose="020B0604020202020204"/>
                    <a:ea typeface="+mn-ea"/>
                    <a:cs typeface="+mn-cs"/>
                  </a:rPr>
                  <a:t>FLT3-ITD+</a:t>
                </a:r>
                <a:r>
                  <a:rPr kumimoji="0" lang="en-GB" sz="1800" b="0" i="0" u="none" strike="noStrike" kern="1200" cap="none" spc="0" normalizeH="0" baseline="0" noProof="0">
                    <a:ln>
                      <a:noFill/>
                    </a:ln>
                    <a:solidFill>
                      <a:srgbClr val="4C4D4F"/>
                    </a:solidFill>
                    <a:effectLst/>
                    <a:uLnTx/>
                    <a:uFillTx/>
                    <a:latin typeface="Arial" panose="020B0604020202020204"/>
                    <a:ea typeface="+mn-ea"/>
                    <a:cs typeface="+mn-cs"/>
                  </a:rPr>
                  <a:t>’</a:t>
                </a:r>
                <a:r>
                  <a:rPr kumimoji="0" lang="tr-TR" sz="1800" b="0" i="0" u="none" strike="noStrike" kern="1200" cap="none" spc="0" normalizeH="0" baseline="0" noProof="0">
                    <a:ln>
                      <a:noFill/>
                    </a:ln>
                    <a:solidFill>
                      <a:srgbClr val="4C4D4F"/>
                    </a:solidFill>
                    <a:effectLst/>
                    <a:uLnTx/>
                    <a:uFillTx/>
                    <a:latin typeface="Arial" panose="020B0604020202020204"/>
                    <a:ea typeface="+mn-ea"/>
                    <a:cs typeface="+mn-cs"/>
                  </a:rPr>
                  <a:t>e</a:t>
                </a:r>
                <a:r>
                  <a:rPr kumimoji="0" lang="en-GB" sz="1800" b="0" i="0" u="none" strike="noStrike" kern="1200" cap="none" spc="0" normalizeH="0" baseline="0" noProof="0">
                    <a:ln>
                      <a:noFill/>
                    </a:ln>
                    <a:solidFill>
                      <a:srgbClr val="4C4D4F"/>
                    </a:solidFill>
                    <a:effectLst/>
                    <a:uLnTx/>
                    <a:uFillTx/>
                    <a:latin typeface="Arial" panose="020B0604020202020204"/>
                    <a:ea typeface="+mn-ea"/>
                    <a:cs typeface="+mn-cs"/>
                  </a:rPr>
                  <a:t> </a:t>
                </a:r>
                <a:r>
                  <a:rPr kumimoji="0" lang="en-GB" sz="1800" b="0" i="0" u="none" strike="noStrike" kern="1200" cap="none" spc="0" normalizeH="0" baseline="0" noProof="0" err="1">
                    <a:ln>
                      <a:noFill/>
                    </a:ln>
                    <a:solidFill>
                      <a:srgbClr val="4C4D4F"/>
                    </a:solidFill>
                    <a:effectLst/>
                    <a:uLnTx/>
                    <a:uFillTx/>
                    <a:latin typeface="Arial" panose="020B0604020202020204"/>
                    <a:ea typeface="+mn-ea"/>
                    <a:cs typeface="+mn-cs"/>
                  </a:rPr>
                  <a:t>veya</a:t>
                </a:r>
                <a:r>
                  <a:rPr kumimoji="0" lang="en-GB" sz="1800" b="0" i="0" u="none" strike="noStrike" kern="1200" cap="none" spc="0" normalizeH="0" baseline="0" noProof="0">
                    <a:ln>
                      <a:noFill/>
                    </a:ln>
                    <a:solidFill>
                      <a:srgbClr val="4C4D4F"/>
                    </a:solidFill>
                    <a:effectLst/>
                    <a:uLnTx/>
                    <a:uFillTx/>
                    <a:latin typeface="Arial" panose="020B0604020202020204"/>
                    <a:ea typeface="+mn-ea"/>
                    <a:cs typeface="+mn-cs"/>
                  </a:rPr>
                  <a:t> </a:t>
                </a:r>
                <a:r>
                  <a:rPr kumimoji="0" lang="en-GB" sz="1800" b="0" i="0" u="none" strike="noStrike" kern="1200" cap="none" spc="0" normalizeH="0" baseline="0" noProof="0" err="1">
                    <a:ln>
                      <a:noFill/>
                    </a:ln>
                    <a:solidFill>
                      <a:srgbClr val="4C4D4F"/>
                    </a:solidFill>
                    <a:effectLst/>
                    <a:uLnTx/>
                    <a:uFillTx/>
                    <a:latin typeface="Arial" panose="020B0604020202020204"/>
                    <a:ea typeface="+mn-ea"/>
                    <a:cs typeface="+mn-cs"/>
                  </a:rPr>
                  <a:t>tersine</a:t>
                </a:r>
                <a:r>
                  <a:rPr kumimoji="0" lang="en-GB" sz="1800" b="0" i="0" u="none" strike="noStrike" kern="1200" cap="none" spc="0" normalizeH="0" baseline="0" noProof="0">
                    <a:ln>
                      <a:noFill/>
                    </a:ln>
                    <a:solidFill>
                      <a:srgbClr val="4C4D4F"/>
                    </a:solidFill>
                    <a:effectLst/>
                    <a:uLnTx/>
                    <a:uFillTx/>
                    <a:latin typeface="Arial" panose="020B0604020202020204"/>
                    <a:ea typeface="+mn-ea"/>
                    <a:cs typeface="+mn-cs"/>
                  </a:rPr>
                  <a:t> </a:t>
                </a:r>
                <a:r>
                  <a:rPr kumimoji="0" lang="en-GB" sz="1800" b="0" i="0" u="none" strike="noStrike" kern="1200" cap="none" spc="0" normalizeH="0" baseline="0" noProof="0" err="1">
                    <a:ln>
                      <a:noFill/>
                    </a:ln>
                    <a:solidFill>
                      <a:srgbClr val="4C4D4F"/>
                    </a:solidFill>
                    <a:effectLst/>
                    <a:uLnTx/>
                    <a:uFillTx/>
                    <a:latin typeface="Arial" panose="020B0604020202020204"/>
                    <a:ea typeface="+mn-ea"/>
                    <a:cs typeface="+mn-cs"/>
                  </a:rPr>
                  <a:t>değişebilir</a:t>
                </a:r>
                <a:r>
                  <a:rPr kumimoji="0" lang="en-GB" sz="1800" b="0" i="0" u="none" strike="noStrike" kern="1200" cap="none" spc="0" normalizeH="0" baseline="30000" noProof="0">
                    <a:ln>
                      <a:noFill/>
                    </a:ln>
                    <a:solidFill>
                      <a:srgbClr val="4C4D4F"/>
                    </a:solidFill>
                    <a:effectLst/>
                    <a:uLnTx/>
                    <a:uFillTx/>
                    <a:latin typeface="Arial"/>
                    <a:ea typeface="+mn-ea"/>
                    <a:cs typeface="+mn-cs"/>
                  </a:rPr>
                  <a:t>1,2</a:t>
                </a:r>
                <a:endParaRPr kumimoji="0" lang="en-GB" sz="1800" b="0" i="0" u="none" strike="noStrike" kern="1200" cap="none" spc="0" normalizeH="0" baseline="0" noProof="0">
                  <a:ln>
                    <a:noFill/>
                  </a:ln>
                  <a:solidFill>
                    <a:srgbClr val="4C4D4F"/>
                  </a:solidFill>
                  <a:effectLst/>
                  <a:uLnTx/>
                  <a:uFillTx/>
                  <a:latin typeface="Arial"/>
                  <a:ea typeface="+mn-ea"/>
                  <a:cs typeface="+mn-cs"/>
                </a:endParaRPr>
              </a:p>
            </p:txBody>
          </p:sp>
          <p:grpSp>
            <p:nvGrpSpPr>
              <p:cNvPr id="22" name="Group 21">
                <a:extLst>
                  <a:ext uri="{FF2B5EF4-FFF2-40B4-BE49-F238E27FC236}">
                    <a16:creationId xmlns:a16="http://schemas.microsoft.com/office/drawing/2014/main" xmlns="" id="{F9C04B6E-9C0B-4AFB-BA34-9E1C0B987B90}"/>
                  </a:ext>
                </a:extLst>
              </p:cNvPr>
              <p:cNvGrpSpPr/>
              <p:nvPr/>
            </p:nvGrpSpPr>
            <p:grpSpPr>
              <a:xfrm>
                <a:off x="6373587" y="3586459"/>
                <a:ext cx="587223" cy="587223"/>
                <a:chOff x="6373587" y="3066500"/>
                <a:chExt cx="587223" cy="587223"/>
              </a:xfrm>
            </p:grpSpPr>
            <p:sp>
              <p:nvSpPr>
                <p:cNvPr id="14" name="object 14"/>
                <p:cNvSpPr/>
                <p:nvPr/>
              </p:nvSpPr>
              <p:spPr>
                <a:xfrm>
                  <a:off x="6373587" y="3066500"/>
                  <a:ext cx="587223" cy="587223"/>
                </a:xfrm>
                <a:custGeom>
                  <a:avLst/>
                  <a:gdLst/>
                  <a:ahLst/>
                  <a:cxnLst/>
                  <a:rect l="l" t="t" r="r" b="b"/>
                  <a:pathLst>
                    <a:path w="968375" h="968375">
                      <a:moveTo>
                        <a:pt x="483922" y="0"/>
                      </a:moveTo>
                      <a:lnTo>
                        <a:pt x="444233" y="1604"/>
                      </a:lnTo>
                      <a:lnTo>
                        <a:pt x="405428" y="6333"/>
                      </a:lnTo>
                      <a:lnTo>
                        <a:pt x="367631" y="14064"/>
                      </a:lnTo>
                      <a:lnTo>
                        <a:pt x="330967" y="24671"/>
                      </a:lnTo>
                      <a:lnTo>
                        <a:pt x="261534" y="54015"/>
                      </a:lnTo>
                      <a:lnTo>
                        <a:pt x="198125" y="93370"/>
                      </a:lnTo>
                      <a:lnTo>
                        <a:pt x="141739" y="141739"/>
                      </a:lnTo>
                      <a:lnTo>
                        <a:pt x="93370" y="198125"/>
                      </a:lnTo>
                      <a:lnTo>
                        <a:pt x="54015" y="261534"/>
                      </a:lnTo>
                      <a:lnTo>
                        <a:pt x="24671" y="330967"/>
                      </a:lnTo>
                      <a:lnTo>
                        <a:pt x="14064" y="367631"/>
                      </a:lnTo>
                      <a:lnTo>
                        <a:pt x="6333" y="405428"/>
                      </a:lnTo>
                      <a:lnTo>
                        <a:pt x="1604" y="444233"/>
                      </a:lnTo>
                      <a:lnTo>
                        <a:pt x="0" y="483922"/>
                      </a:lnTo>
                      <a:lnTo>
                        <a:pt x="1604" y="523611"/>
                      </a:lnTo>
                      <a:lnTo>
                        <a:pt x="6333" y="562416"/>
                      </a:lnTo>
                      <a:lnTo>
                        <a:pt x="14064" y="600213"/>
                      </a:lnTo>
                      <a:lnTo>
                        <a:pt x="24671" y="636877"/>
                      </a:lnTo>
                      <a:lnTo>
                        <a:pt x="54015" y="706310"/>
                      </a:lnTo>
                      <a:lnTo>
                        <a:pt x="93370" y="769718"/>
                      </a:lnTo>
                      <a:lnTo>
                        <a:pt x="141739" y="826105"/>
                      </a:lnTo>
                      <a:lnTo>
                        <a:pt x="198125" y="874474"/>
                      </a:lnTo>
                      <a:lnTo>
                        <a:pt x="261534" y="913829"/>
                      </a:lnTo>
                      <a:lnTo>
                        <a:pt x="330967" y="943173"/>
                      </a:lnTo>
                      <a:lnTo>
                        <a:pt x="367631" y="953780"/>
                      </a:lnTo>
                      <a:lnTo>
                        <a:pt x="405428" y="961511"/>
                      </a:lnTo>
                      <a:lnTo>
                        <a:pt x="444233" y="966240"/>
                      </a:lnTo>
                      <a:lnTo>
                        <a:pt x="483922" y="967844"/>
                      </a:lnTo>
                      <a:lnTo>
                        <a:pt x="523611" y="966240"/>
                      </a:lnTo>
                      <a:lnTo>
                        <a:pt x="562416" y="961511"/>
                      </a:lnTo>
                      <a:lnTo>
                        <a:pt x="600213" y="953780"/>
                      </a:lnTo>
                      <a:lnTo>
                        <a:pt x="636877" y="943173"/>
                      </a:lnTo>
                      <a:lnTo>
                        <a:pt x="706310" y="913829"/>
                      </a:lnTo>
                      <a:lnTo>
                        <a:pt x="769718" y="874474"/>
                      </a:lnTo>
                      <a:lnTo>
                        <a:pt x="826105" y="826105"/>
                      </a:lnTo>
                      <a:lnTo>
                        <a:pt x="874474" y="769718"/>
                      </a:lnTo>
                      <a:lnTo>
                        <a:pt x="913829" y="706310"/>
                      </a:lnTo>
                      <a:lnTo>
                        <a:pt x="943173" y="636877"/>
                      </a:lnTo>
                      <a:lnTo>
                        <a:pt x="953780" y="600213"/>
                      </a:lnTo>
                      <a:lnTo>
                        <a:pt x="961511" y="562416"/>
                      </a:lnTo>
                      <a:lnTo>
                        <a:pt x="966240" y="523611"/>
                      </a:lnTo>
                      <a:lnTo>
                        <a:pt x="967844" y="483922"/>
                      </a:lnTo>
                      <a:lnTo>
                        <a:pt x="966240" y="444233"/>
                      </a:lnTo>
                      <a:lnTo>
                        <a:pt x="961511" y="405428"/>
                      </a:lnTo>
                      <a:lnTo>
                        <a:pt x="953780" y="367631"/>
                      </a:lnTo>
                      <a:lnTo>
                        <a:pt x="943173" y="330967"/>
                      </a:lnTo>
                      <a:lnTo>
                        <a:pt x="913829" y="261534"/>
                      </a:lnTo>
                      <a:lnTo>
                        <a:pt x="874474" y="198125"/>
                      </a:lnTo>
                      <a:lnTo>
                        <a:pt x="826105" y="141739"/>
                      </a:lnTo>
                      <a:lnTo>
                        <a:pt x="769718" y="93370"/>
                      </a:lnTo>
                      <a:lnTo>
                        <a:pt x="706310" y="54015"/>
                      </a:lnTo>
                      <a:lnTo>
                        <a:pt x="636877" y="24671"/>
                      </a:lnTo>
                      <a:lnTo>
                        <a:pt x="600213" y="14064"/>
                      </a:lnTo>
                      <a:lnTo>
                        <a:pt x="562416" y="6333"/>
                      </a:lnTo>
                      <a:lnTo>
                        <a:pt x="523611" y="1604"/>
                      </a:lnTo>
                      <a:lnTo>
                        <a:pt x="483922" y="0"/>
                      </a:lnTo>
                      <a:close/>
                    </a:path>
                  </a:pathLst>
                </a:custGeom>
                <a:solidFill>
                  <a:srgbClr val="939598"/>
                </a:solidFill>
                <a:ln>
                  <a:noFill/>
                </a:ln>
                <a:effectLst/>
                <a:scene3d>
                  <a:camera prst="orthographicFront">
                    <a:rot lat="0" lon="0" rev="0"/>
                  </a:camera>
                  <a:lightRig rig="contrasting" dir="t">
                    <a:rot lat="0" lon="0" rev="7800000"/>
                  </a:lightRig>
                </a:scene3d>
                <a:sp3d>
                  <a:bevelT w="139700" h="139700"/>
                </a:sp3d>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6496422" y="3298637"/>
                  <a:ext cx="341552" cy="85484"/>
                </a:xfrm>
                <a:custGeom>
                  <a:avLst/>
                  <a:gdLst/>
                  <a:ahLst/>
                  <a:cxnLst/>
                  <a:rect l="l" t="t" r="r" b="b"/>
                  <a:pathLst>
                    <a:path w="563245" h="140970">
                      <a:moveTo>
                        <a:pt x="0" y="140854"/>
                      </a:moveTo>
                      <a:lnTo>
                        <a:pt x="562768" y="140854"/>
                      </a:lnTo>
                      <a:lnTo>
                        <a:pt x="562768" y="0"/>
                      </a:lnTo>
                      <a:lnTo>
                        <a:pt x="0" y="0"/>
                      </a:lnTo>
                      <a:lnTo>
                        <a:pt x="0" y="140854"/>
                      </a:lnTo>
                      <a:close/>
                    </a:path>
                  </a:pathLst>
                </a:custGeom>
                <a:solidFill>
                  <a:srgbClr val="FFFFFF"/>
                </a:solidFill>
                <a:ln>
                  <a:noFill/>
                </a:ln>
                <a:effectLst/>
                <a:scene3d>
                  <a:camera prst="orthographicFront">
                    <a:rot lat="0" lon="0" rev="0"/>
                  </a:camera>
                  <a:lightRig rig="contrasting" dir="t">
                    <a:rot lat="0" lon="0" rev="7800000"/>
                  </a:lightRig>
                </a:scene3d>
                <a:sp3d>
                  <a:bevelT w="139700" h="139700"/>
                </a:sp3d>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8">
                <a:extLst>
                  <a:ext uri="{FF2B5EF4-FFF2-40B4-BE49-F238E27FC236}">
                    <a16:creationId xmlns:a16="http://schemas.microsoft.com/office/drawing/2014/main" xmlns="" id="{67F9B00E-ABDD-49A6-A20C-3C686CDABEE1}"/>
                  </a:ext>
                </a:extLst>
              </p:cNvPr>
              <p:cNvGrpSpPr/>
              <p:nvPr/>
            </p:nvGrpSpPr>
            <p:grpSpPr>
              <a:xfrm>
                <a:off x="9146437" y="3586459"/>
                <a:ext cx="587223" cy="587223"/>
                <a:chOff x="9189425" y="3108647"/>
                <a:chExt cx="587223" cy="587223"/>
              </a:xfrm>
            </p:grpSpPr>
            <p:sp>
              <p:nvSpPr>
                <p:cNvPr id="16" name="object 16"/>
                <p:cNvSpPr/>
                <p:nvPr/>
              </p:nvSpPr>
              <p:spPr>
                <a:xfrm>
                  <a:off x="9189425" y="3108647"/>
                  <a:ext cx="587223" cy="587223"/>
                </a:xfrm>
                <a:custGeom>
                  <a:avLst/>
                  <a:gdLst/>
                  <a:ahLst/>
                  <a:cxnLst/>
                  <a:rect l="l" t="t" r="r" b="b"/>
                  <a:pathLst>
                    <a:path w="968375" h="968375">
                      <a:moveTo>
                        <a:pt x="483922" y="0"/>
                      </a:moveTo>
                      <a:lnTo>
                        <a:pt x="444233" y="1604"/>
                      </a:lnTo>
                      <a:lnTo>
                        <a:pt x="405428" y="6333"/>
                      </a:lnTo>
                      <a:lnTo>
                        <a:pt x="367631" y="14064"/>
                      </a:lnTo>
                      <a:lnTo>
                        <a:pt x="330967" y="24671"/>
                      </a:lnTo>
                      <a:lnTo>
                        <a:pt x="261534" y="54015"/>
                      </a:lnTo>
                      <a:lnTo>
                        <a:pt x="198125" y="93370"/>
                      </a:lnTo>
                      <a:lnTo>
                        <a:pt x="141739" y="141739"/>
                      </a:lnTo>
                      <a:lnTo>
                        <a:pt x="93370" y="198125"/>
                      </a:lnTo>
                      <a:lnTo>
                        <a:pt x="54015" y="261534"/>
                      </a:lnTo>
                      <a:lnTo>
                        <a:pt x="24671" y="330967"/>
                      </a:lnTo>
                      <a:lnTo>
                        <a:pt x="14064" y="367631"/>
                      </a:lnTo>
                      <a:lnTo>
                        <a:pt x="6333" y="405428"/>
                      </a:lnTo>
                      <a:lnTo>
                        <a:pt x="1604" y="444233"/>
                      </a:lnTo>
                      <a:lnTo>
                        <a:pt x="0" y="483922"/>
                      </a:lnTo>
                      <a:lnTo>
                        <a:pt x="1604" y="523611"/>
                      </a:lnTo>
                      <a:lnTo>
                        <a:pt x="6333" y="562416"/>
                      </a:lnTo>
                      <a:lnTo>
                        <a:pt x="14064" y="600213"/>
                      </a:lnTo>
                      <a:lnTo>
                        <a:pt x="24671" y="636877"/>
                      </a:lnTo>
                      <a:lnTo>
                        <a:pt x="54015" y="706310"/>
                      </a:lnTo>
                      <a:lnTo>
                        <a:pt x="93370" y="769718"/>
                      </a:lnTo>
                      <a:lnTo>
                        <a:pt x="141739" y="826105"/>
                      </a:lnTo>
                      <a:lnTo>
                        <a:pt x="198125" y="874474"/>
                      </a:lnTo>
                      <a:lnTo>
                        <a:pt x="261534" y="913829"/>
                      </a:lnTo>
                      <a:lnTo>
                        <a:pt x="330967" y="943173"/>
                      </a:lnTo>
                      <a:lnTo>
                        <a:pt x="367631" y="953780"/>
                      </a:lnTo>
                      <a:lnTo>
                        <a:pt x="405428" y="961511"/>
                      </a:lnTo>
                      <a:lnTo>
                        <a:pt x="444233" y="966240"/>
                      </a:lnTo>
                      <a:lnTo>
                        <a:pt x="483922" y="967844"/>
                      </a:lnTo>
                      <a:lnTo>
                        <a:pt x="523611" y="966240"/>
                      </a:lnTo>
                      <a:lnTo>
                        <a:pt x="562416" y="961511"/>
                      </a:lnTo>
                      <a:lnTo>
                        <a:pt x="600213" y="953780"/>
                      </a:lnTo>
                      <a:lnTo>
                        <a:pt x="636877" y="943173"/>
                      </a:lnTo>
                      <a:lnTo>
                        <a:pt x="706310" y="913829"/>
                      </a:lnTo>
                      <a:lnTo>
                        <a:pt x="769718" y="874474"/>
                      </a:lnTo>
                      <a:lnTo>
                        <a:pt x="826105" y="826105"/>
                      </a:lnTo>
                      <a:lnTo>
                        <a:pt x="874474" y="769718"/>
                      </a:lnTo>
                      <a:lnTo>
                        <a:pt x="913829" y="706310"/>
                      </a:lnTo>
                      <a:lnTo>
                        <a:pt x="943173" y="636877"/>
                      </a:lnTo>
                      <a:lnTo>
                        <a:pt x="953780" y="600213"/>
                      </a:lnTo>
                      <a:lnTo>
                        <a:pt x="961511" y="562416"/>
                      </a:lnTo>
                      <a:lnTo>
                        <a:pt x="966240" y="523611"/>
                      </a:lnTo>
                      <a:lnTo>
                        <a:pt x="967844" y="483922"/>
                      </a:lnTo>
                      <a:lnTo>
                        <a:pt x="966240" y="444233"/>
                      </a:lnTo>
                      <a:lnTo>
                        <a:pt x="961511" y="405428"/>
                      </a:lnTo>
                      <a:lnTo>
                        <a:pt x="953780" y="367631"/>
                      </a:lnTo>
                      <a:lnTo>
                        <a:pt x="943173" y="330967"/>
                      </a:lnTo>
                      <a:lnTo>
                        <a:pt x="913829" y="261534"/>
                      </a:lnTo>
                      <a:lnTo>
                        <a:pt x="874474" y="198125"/>
                      </a:lnTo>
                      <a:lnTo>
                        <a:pt x="826105" y="141739"/>
                      </a:lnTo>
                      <a:lnTo>
                        <a:pt x="769718" y="93370"/>
                      </a:lnTo>
                      <a:lnTo>
                        <a:pt x="706310" y="54015"/>
                      </a:lnTo>
                      <a:lnTo>
                        <a:pt x="636877" y="24671"/>
                      </a:lnTo>
                      <a:lnTo>
                        <a:pt x="600213" y="14064"/>
                      </a:lnTo>
                      <a:lnTo>
                        <a:pt x="562416" y="6333"/>
                      </a:lnTo>
                      <a:lnTo>
                        <a:pt x="523611" y="1604"/>
                      </a:lnTo>
                      <a:lnTo>
                        <a:pt x="483922" y="0"/>
                      </a:lnTo>
                      <a:close/>
                    </a:path>
                  </a:pathLst>
                </a:custGeom>
                <a:solidFill>
                  <a:srgbClr val="DA1E48"/>
                </a:solidFill>
                <a:ln>
                  <a:noFill/>
                </a:ln>
                <a:effectLst/>
                <a:scene3d>
                  <a:camera prst="orthographicFront">
                    <a:rot lat="0" lon="0" rev="0"/>
                  </a:camera>
                  <a:lightRig rig="contrasting" dir="t">
                    <a:rot lat="0" lon="0" rev="7800000"/>
                  </a:lightRig>
                </a:scene3d>
                <a:sp3d>
                  <a:bevelT w="139700" h="139700"/>
                </a:sp3d>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9320811" y="3372170"/>
                  <a:ext cx="341552" cy="85484"/>
                </a:xfrm>
                <a:custGeom>
                  <a:avLst/>
                  <a:gdLst/>
                  <a:ahLst/>
                  <a:cxnLst/>
                  <a:rect l="l" t="t" r="r" b="b"/>
                  <a:pathLst>
                    <a:path w="563244" h="140970">
                      <a:moveTo>
                        <a:pt x="0" y="140854"/>
                      </a:moveTo>
                      <a:lnTo>
                        <a:pt x="562768" y="140854"/>
                      </a:lnTo>
                      <a:lnTo>
                        <a:pt x="562768" y="0"/>
                      </a:lnTo>
                      <a:lnTo>
                        <a:pt x="0" y="0"/>
                      </a:lnTo>
                      <a:lnTo>
                        <a:pt x="0" y="140854"/>
                      </a:lnTo>
                      <a:close/>
                    </a:path>
                  </a:pathLst>
                </a:custGeom>
                <a:solidFill>
                  <a:srgbClr val="FFFFFF"/>
                </a:solidFill>
                <a:ln>
                  <a:noFill/>
                </a:ln>
                <a:effectLst/>
                <a:scene3d>
                  <a:camera prst="orthographicFront">
                    <a:rot lat="0" lon="0" rev="0"/>
                  </a:camera>
                  <a:lightRig rig="contrasting" dir="t">
                    <a:rot lat="0" lon="0" rev="7800000"/>
                  </a:lightRig>
                </a:scene3d>
                <a:sp3d>
                  <a:bevelT w="139700" h="139700"/>
                </a:sp3d>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9441283" y="3236393"/>
                  <a:ext cx="85484" cy="341552"/>
                </a:xfrm>
                <a:custGeom>
                  <a:avLst/>
                  <a:gdLst/>
                  <a:ahLst/>
                  <a:cxnLst/>
                  <a:rect l="l" t="t" r="r" b="b"/>
                  <a:pathLst>
                    <a:path w="140969" h="563245">
                      <a:moveTo>
                        <a:pt x="0" y="562768"/>
                      </a:moveTo>
                      <a:lnTo>
                        <a:pt x="140854" y="562768"/>
                      </a:lnTo>
                      <a:lnTo>
                        <a:pt x="140854" y="0"/>
                      </a:lnTo>
                      <a:lnTo>
                        <a:pt x="0" y="0"/>
                      </a:lnTo>
                      <a:lnTo>
                        <a:pt x="0" y="562768"/>
                      </a:lnTo>
                      <a:close/>
                    </a:path>
                  </a:pathLst>
                </a:custGeom>
                <a:solidFill>
                  <a:srgbClr val="FFFFFF"/>
                </a:solidFill>
                <a:ln>
                  <a:noFill/>
                </a:ln>
                <a:effectLst/>
                <a:scene3d>
                  <a:camera prst="orthographicFront">
                    <a:rot lat="0" lon="0" rev="0"/>
                  </a:camera>
                  <a:lightRig rig="contrasting" dir="t">
                    <a:rot lat="0" lon="0" rev="7800000"/>
                  </a:lightRig>
                </a:scene3d>
                <a:sp3d>
                  <a:bevelT w="139700" h="139700"/>
                </a:sp3d>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a:ea typeface="+mn-ea"/>
                    <a:cs typeface="+mn-cs"/>
                  </a:endParaRPr>
                </a:p>
              </p:txBody>
            </p:sp>
          </p:grpSp>
          <p:sp>
            <p:nvSpPr>
              <p:cNvPr id="23" name="Arrow: Left-Right 22">
                <a:extLst>
                  <a:ext uri="{FF2B5EF4-FFF2-40B4-BE49-F238E27FC236}">
                    <a16:creationId xmlns:a16="http://schemas.microsoft.com/office/drawing/2014/main" xmlns="" id="{8C3808FA-0737-41D3-8329-BBFAA634B72D}"/>
                  </a:ext>
                </a:extLst>
              </p:cNvPr>
              <p:cNvSpPr/>
              <p:nvPr/>
            </p:nvSpPr>
            <p:spPr>
              <a:xfrm>
                <a:off x="7333665" y="3654561"/>
                <a:ext cx="1439917" cy="451019"/>
              </a:xfrm>
              <a:prstGeom prst="lef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ctr"/>
              <a:lstStyle/>
              <a:p>
                <a:pPr marL="0" marR="0" lvl="0" indent="0" algn="ctr" defTabSz="914400" rtl="0" eaLnBrk="1" fontAlgn="auto" latinLnBrk="0" hangingPunct="1">
                  <a:lnSpc>
                    <a:spcPct val="100000"/>
                  </a:lnSpc>
                  <a:spcBef>
                    <a:spcPts val="0"/>
                  </a:spcBef>
                  <a:spcAft>
                    <a:spcPts val="600"/>
                  </a:spcAft>
                  <a:buClr>
                    <a:srgbClr val="D91E49"/>
                  </a:buClr>
                  <a:buSzPct val="120000"/>
                  <a:buFont typeface="+mj-lt"/>
                  <a:buNone/>
                  <a:tabLst/>
                  <a:defRPr/>
                </a:pPr>
                <a:endParaRPr kumimoji="0" lang="en-US" sz="2000" b="1" i="0" u="none" strike="noStrike" kern="1200" cap="none" spc="0" normalizeH="0" baseline="0" noProof="0">
                  <a:ln>
                    <a:noFill/>
                  </a:ln>
                  <a:solidFill>
                    <a:srgbClr val="D91E49"/>
                  </a:solidFill>
                  <a:effectLst/>
                  <a:uLnTx/>
                  <a:uFillTx/>
                  <a:latin typeface="Arial" panose="020B0604020202020204"/>
                  <a:ea typeface="+mn-ea"/>
                  <a:cs typeface="+mn-cs"/>
                </a:endParaRPr>
              </a:p>
            </p:txBody>
          </p:sp>
        </p:grpSp>
      </p:grpSp>
      <p:graphicFrame>
        <p:nvGraphicFramePr>
          <p:cNvPr id="8" name="Table 7">
            <a:extLst>
              <a:ext uri="{FF2B5EF4-FFF2-40B4-BE49-F238E27FC236}">
                <a16:creationId xmlns:a16="http://schemas.microsoft.com/office/drawing/2014/main" xmlns="" id="{7B12CE52-75AD-D5FA-AF6B-5831EC9075D3}"/>
              </a:ext>
            </a:extLst>
          </p:cNvPr>
          <p:cNvGraphicFramePr>
            <a:graphicFrameLocks noGrp="1"/>
          </p:cNvGraphicFramePr>
          <p:nvPr/>
        </p:nvGraphicFramePr>
        <p:xfrm>
          <a:off x="293817" y="5031313"/>
          <a:ext cx="8556367" cy="836640"/>
        </p:xfrm>
        <a:graphic>
          <a:graphicData uri="http://schemas.openxmlformats.org/drawingml/2006/table">
            <a:tbl>
              <a:tblPr firstRow="1" bandRow="1">
                <a:tableStyleId>{5C22544A-7EE6-4342-B048-85BDC9FD1C3A}</a:tableStyleId>
              </a:tblPr>
              <a:tblGrid>
                <a:gridCol w="8556367">
                  <a:extLst>
                    <a:ext uri="{9D8B030D-6E8A-4147-A177-3AD203B41FA5}">
                      <a16:colId xmlns:a16="http://schemas.microsoft.com/office/drawing/2014/main" xmlns="" val="2174380596"/>
                    </a:ext>
                  </a:extLst>
                </a:gridCol>
              </a:tblGrid>
              <a:tr h="619200">
                <a:tc>
                  <a:txBody>
                    <a:bodyPr/>
                    <a:lstStyle/>
                    <a:p>
                      <a:pPr marL="0" indent="0" algn="ctr">
                        <a:buNone/>
                      </a:pPr>
                      <a:r>
                        <a:rPr kumimoji="0" lang="en-US" sz="1800" i="0" u="none" strike="noStrike" kern="1200" cap="none" spc="-5" normalizeH="0" baseline="0" noProof="0" err="1">
                          <a:ln>
                            <a:noFill/>
                          </a:ln>
                          <a:solidFill>
                            <a:schemeClr val="tx2"/>
                          </a:solidFill>
                          <a:effectLst/>
                          <a:uLnTx/>
                          <a:uFillTx/>
                          <a:latin typeface="+mn-lt"/>
                          <a:ea typeface="+mn-ea"/>
                          <a:cs typeface="Arial"/>
                        </a:rPr>
                        <a:t>Çoklu</a:t>
                      </a:r>
                      <a:r>
                        <a:rPr kumimoji="0" lang="en-US" sz="1800" i="0" u="none" strike="noStrike" kern="1200" cap="none" spc="-5" normalizeH="0" baseline="0" noProof="0">
                          <a:ln>
                            <a:noFill/>
                          </a:ln>
                          <a:solidFill>
                            <a:schemeClr val="tx2"/>
                          </a:solidFill>
                          <a:effectLst/>
                          <a:uLnTx/>
                          <a:uFillTx/>
                          <a:latin typeface="+mn-lt"/>
                          <a:ea typeface="+mn-ea"/>
                          <a:cs typeface="Arial"/>
                        </a:rPr>
                        <a:t> </a:t>
                      </a:r>
                      <a:r>
                        <a:rPr kumimoji="0" lang="en-US" sz="1800" i="0" u="none" strike="noStrike" kern="1200" cap="none" spc="-5" normalizeH="0" baseline="0" noProof="0" err="1">
                          <a:ln>
                            <a:noFill/>
                          </a:ln>
                          <a:solidFill>
                            <a:schemeClr val="tx2"/>
                          </a:solidFill>
                          <a:effectLst/>
                          <a:uLnTx/>
                          <a:uFillTx/>
                          <a:latin typeface="+mn-lt"/>
                          <a:ea typeface="+mn-ea"/>
                          <a:cs typeface="Arial"/>
                        </a:rPr>
                        <a:t>vaka</a:t>
                      </a:r>
                      <a:r>
                        <a:rPr kumimoji="0" lang="en-US" sz="1800" i="0" u="none" strike="noStrike" kern="1200" cap="none" spc="-5" normalizeH="0" baseline="0" noProof="0">
                          <a:ln>
                            <a:noFill/>
                          </a:ln>
                          <a:solidFill>
                            <a:schemeClr val="tx2"/>
                          </a:solidFill>
                          <a:effectLst/>
                          <a:uLnTx/>
                          <a:uFillTx/>
                          <a:latin typeface="+mn-lt"/>
                          <a:ea typeface="+mn-ea"/>
                          <a:cs typeface="Arial"/>
                        </a:rPr>
                        <a:t> </a:t>
                      </a:r>
                      <a:r>
                        <a:rPr kumimoji="0" lang="en-US" sz="1800" i="0" u="none" strike="noStrike" kern="1200" cap="none" spc="-5" normalizeH="0" baseline="0" noProof="0" err="1">
                          <a:ln>
                            <a:noFill/>
                          </a:ln>
                          <a:solidFill>
                            <a:schemeClr val="tx2"/>
                          </a:solidFill>
                          <a:effectLst/>
                          <a:uLnTx/>
                          <a:uFillTx/>
                          <a:latin typeface="+mn-lt"/>
                          <a:ea typeface="+mn-ea"/>
                          <a:cs typeface="Arial"/>
                        </a:rPr>
                        <a:t>serileri</a:t>
                      </a:r>
                      <a:r>
                        <a:rPr kumimoji="0" lang="en-US" sz="1800" i="0" u="none" strike="noStrike" kern="1200" cap="none" spc="-5" normalizeH="0" baseline="0" noProof="0">
                          <a:ln>
                            <a:noFill/>
                          </a:ln>
                          <a:solidFill>
                            <a:schemeClr val="tx2"/>
                          </a:solidFill>
                          <a:effectLst/>
                          <a:uLnTx/>
                          <a:uFillTx/>
                          <a:latin typeface="+mn-lt"/>
                          <a:ea typeface="+mn-ea"/>
                          <a:cs typeface="Arial"/>
                        </a:rPr>
                        <a:t>, FLT3 </a:t>
                      </a:r>
                      <a:r>
                        <a:rPr kumimoji="0" lang="en-US" sz="1800" i="0" u="none" strike="noStrike" kern="1200" cap="none" spc="-5" normalizeH="0" baseline="0" noProof="0" err="1">
                          <a:ln>
                            <a:noFill/>
                          </a:ln>
                          <a:solidFill>
                            <a:schemeClr val="tx2"/>
                          </a:solidFill>
                          <a:effectLst/>
                          <a:uLnTx/>
                          <a:uFillTx/>
                          <a:latin typeface="+mn-lt"/>
                          <a:ea typeface="+mn-ea"/>
                          <a:cs typeface="Arial"/>
                        </a:rPr>
                        <a:t>durumunun</a:t>
                      </a:r>
                      <a:r>
                        <a:rPr kumimoji="0" lang="en-US" sz="1800" i="0" u="none" strike="noStrike" kern="1200" cap="none" spc="-5" normalizeH="0" baseline="0" noProof="0">
                          <a:ln>
                            <a:noFill/>
                          </a:ln>
                          <a:solidFill>
                            <a:schemeClr val="tx2"/>
                          </a:solidFill>
                          <a:effectLst/>
                          <a:uLnTx/>
                          <a:uFillTx/>
                          <a:latin typeface="+mn-lt"/>
                          <a:ea typeface="+mn-ea"/>
                          <a:cs typeface="Arial"/>
                        </a:rPr>
                        <a:t> </a:t>
                      </a:r>
                      <a:r>
                        <a:rPr kumimoji="0" lang="en-US" sz="1800" i="0" u="none" strike="noStrike" kern="1200" cap="none" spc="-5" normalizeH="0" baseline="0" noProof="0" err="1">
                          <a:ln>
                            <a:noFill/>
                          </a:ln>
                          <a:solidFill>
                            <a:schemeClr val="tx2"/>
                          </a:solidFill>
                          <a:effectLst/>
                          <a:uLnTx/>
                          <a:uFillTx/>
                          <a:latin typeface="+mn-lt"/>
                          <a:ea typeface="+mn-ea"/>
                          <a:cs typeface="Arial"/>
                        </a:rPr>
                        <a:t>tanı</a:t>
                      </a:r>
                      <a:r>
                        <a:rPr kumimoji="0" lang="en-US" sz="1800" i="0" u="none" strike="noStrike" kern="1200" cap="none" spc="-5" normalizeH="0" baseline="0" noProof="0">
                          <a:ln>
                            <a:noFill/>
                          </a:ln>
                          <a:solidFill>
                            <a:schemeClr val="tx2"/>
                          </a:solidFill>
                          <a:effectLst/>
                          <a:uLnTx/>
                          <a:uFillTx/>
                          <a:latin typeface="+mn-lt"/>
                          <a:ea typeface="+mn-ea"/>
                          <a:cs typeface="Arial"/>
                        </a:rPr>
                        <a:t> </a:t>
                      </a:r>
                      <a:r>
                        <a:rPr kumimoji="0" lang="en-US" sz="1800" i="0" u="none" strike="noStrike" kern="1200" cap="none" spc="-5" normalizeH="0" baseline="0" noProof="0" err="1">
                          <a:ln>
                            <a:noFill/>
                          </a:ln>
                          <a:solidFill>
                            <a:schemeClr val="tx2"/>
                          </a:solidFill>
                          <a:effectLst/>
                          <a:uLnTx/>
                          <a:uFillTx/>
                          <a:latin typeface="+mn-lt"/>
                          <a:ea typeface="+mn-ea"/>
                          <a:cs typeface="Arial"/>
                        </a:rPr>
                        <a:t>ile</a:t>
                      </a:r>
                      <a:r>
                        <a:rPr kumimoji="0" lang="en-US" sz="1800" i="0" u="none" strike="noStrike" kern="1200" cap="none" spc="-5" normalizeH="0" baseline="0" noProof="0">
                          <a:ln>
                            <a:noFill/>
                          </a:ln>
                          <a:solidFill>
                            <a:schemeClr val="tx2"/>
                          </a:solidFill>
                          <a:effectLst/>
                          <a:uLnTx/>
                          <a:uFillTx/>
                          <a:latin typeface="+mn-lt"/>
                          <a:ea typeface="+mn-ea"/>
                          <a:cs typeface="Arial"/>
                        </a:rPr>
                        <a:t> </a:t>
                      </a:r>
                      <a:r>
                        <a:rPr kumimoji="0" lang="en-US" sz="1800" i="0" u="none" strike="noStrike" kern="1200" cap="none" spc="-5" normalizeH="0" baseline="0" noProof="0" err="1">
                          <a:ln>
                            <a:noFill/>
                          </a:ln>
                          <a:solidFill>
                            <a:schemeClr val="tx2"/>
                          </a:solidFill>
                          <a:effectLst/>
                          <a:uLnTx/>
                          <a:uFillTx/>
                          <a:latin typeface="+mn-lt"/>
                          <a:ea typeface="+mn-ea"/>
                          <a:cs typeface="Arial"/>
                        </a:rPr>
                        <a:t>nüksetme</a:t>
                      </a:r>
                      <a:r>
                        <a:rPr kumimoji="0" lang="en-US" sz="1800" i="0" u="none" strike="noStrike" kern="1200" cap="none" spc="-5" normalizeH="0" baseline="0" noProof="0">
                          <a:ln>
                            <a:noFill/>
                          </a:ln>
                          <a:solidFill>
                            <a:schemeClr val="tx2"/>
                          </a:solidFill>
                          <a:effectLst/>
                          <a:uLnTx/>
                          <a:uFillTx/>
                          <a:latin typeface="+mn-lt"/>
                          <a:ea typeface="+mn-ea"/>
                          <a:cs typeface="Arial"/>
                        </a:rPr>
                        <a:t> </a:t>
                      </a:r>
                      <a:r>
                        <a:rPr kumimoji="0" lang="en-US" sz="1800" i="0" u="none" strike="noStrike" kern="1200" cap="none" spc="-5" normalizeH="0" baseline="0" noProof="0" err="1">
                          <a:ln>
                            <a:noFill/>
                          </a:ln>
                          <a:solidFill>
                            <a:schemeClr val="tx2"/>
                          </a:solidFill>
                          <a:effectLst/>
                          <a:uLnTx/>
                          <a:uFillTx/>
                          <a:latin typeface="+mn-lt"/>
                          <a:ea typeface="+mn-ea"/>
                          <a:cs typeface="Arial"/>
                        </a:rPr>
                        <a:t>arasında</a:t>
                      </a:r>
                      <a:r>
                        <a:rPr kumimoji="0" lang="en-US" sz="1800" i="0" u="none" strike="noStrike" kern="1200" cap="none" spc="-5" normalizeH="0" baseline="0" noProof="0">
                          <a:ln>
                            <a:noFill/>
                          </a:ln>
                          <a:solidFill>
                            <a:schemeClr val="tx2"/>
                          </a:solidFill>
                          <a:effectLst/>
                          <a:uLnTx/>
                          <a:uFillTx/>
                          <a:latin typeface="+mn-lt"/>
                          <a:ea typeface="+mn-ea"/>
                          <a:cs typeface="Arial"/>
                        </a:rPr>
                        <a:t> </a:t>
                      </a:r>
                      <a:r>
                        <a:rPr kumimoji="0" lang="en-US" sz="1800" i="0" u="none" strike="noStrike" kern="1200" cap="none" spc="-5" normalizeH="0" baseline="0" noProof="0" err="1">
                          <a:ln>
                            <a:noFill/>
                          </a:ln>
                          <a:solidFill>
                            <a:schemeClr val="tx2"/>
                          </a:solidFill>
                          <a:effectLst/>
                          <a:uLnTx/>
                          <a:uFillTx/>
                          <a:latin typeface="+mn-lt"/>
                          <a:ea typeface="+mn-ea"/>
                          <a:cs typeface="Arial"/>
                        </a:rPr>
                        <a:t>değişebileceğini</a:t>
                      </a:r>
                      <a:r>
                        <a:rPr kumimoji="0" lang="en-US" sz="1800" i="0" u="none" strike="noStrike" kern="1200" cap="none" spc="-5" normalizeH="0" baseline="0" noProof="0">
                          <a:ln>
                            <a:noFill/>
                          </a:ln>
                          <a:solidFill>
                            <a:schemeClr val="tx2"/>
                          </a:solidFill>
                          <a:effectLst/>
                          <a:uLnTx/>
                          <a:uFillTx/>
                          <a:latin typeface="+mn-lt"/>
                          <a:ea typeface="+mn-ea"/>
                          <a:cs typeface="Arial"/>
                        </a:rPr>
                        <a:t> göstermiştir</a:t>
                      </a:r>
                      <a:r>
                        <a:rPr kumimoji="0" lang="en-US" sz="1800" i="0" u="none" strike="noStrike" kern="1200" cap="none" spc="-5" normalizeH="0" baseline="30000" noProof="0">
                          <a:ln>
                            <a:noFill/>
                          </a:ln>
                          <a:solidFill>
                            <a:schemeClr val="tx2"/>
                          </a:solidFill>
                          <a:effectLst/>
                          <a:uLnTx/>
                          <a:uFillTx/>
                          <a:latin typeface="+mn-lt"/>
                          <a:ea typeface="+mn-ea"/>
                          <a:cs typeface="Arial"/>
                        </a:rPr>
                        <a:t>1–3</a:t>
                      </a:r>
                    </a:p>
                  </a:txBody>
                  <a:tcPr marL="34290" marR="34290" marT="144000" marB="144000" anchor="ctr">
                    <a:lnL w="76200" cap="flat" cmpd="sng" algn="ctr">
                      <a:solidFill>
                        <a:schemeClr val="accent1"/>
                      </a:solidFill>
                      <a:prstDash val="solid"/>
                      <a:round/>
                      <a:headEnd type="none" w="med" len="med"/>
                      <a:tailEnd type="none" w="med" len="med"/>
                    </a:lnL>
                    <a:lnR w="762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4C4D4F">
                        <a:alpha val="10196"/>
                      </a:srgbClr>
                    </a:solidFill>
                  </a:tcPr>
                </a:tc>
                <a:extLst>
                  <a:ext uri="{0D108BD9-81ED-4DB2-BD59-A6C34878D82A}">
                    <a16:rowId xmlns:a16="http://schemas.microsoft.com/office/drawing/2014/main" xmlns="" val="291198396"/>
                  </a:ext>
                </a:extLst>
              </a:tr>
            </a:tbl>
          </a:graphicData>
        </a:graphic>
      </p:graphicFrame>
      <p:sp>
        <p:nvSpPr>
          <p:cNvPr id="20" name="Text Placeholder 9">
            <a:extLst>
              <a:ext uri="{FF2B5EF4-FFF2-40B4-BE49-F238E27FC236}">
                <a16:creationId xmlns:a16="http://schemas.microsoft.com/office/drawing/2014/main" xmlns="" id="{E54F6AAA-2F70-4B22-A29F-241C82A3C64D}"/>
              </a:ext>
            </a:extLst>
          </p:cNvPr>
          <p:cNvSpPr txBox="1">
            <a:spLocks/>
          </p:cNvSpPr>
          <p:nvPr/>
        </p:nvSpPr>
        <p:spPr>
          <a:xfrm>
            <a:off x="269081" y="6419626"/>
            <a:ext cx="8617742" cy="303343"/>
          </a:xfrm>
          <a:prstGeom prst="rect">
            <a:avLst/>
          </a:prstGeom>
        </p:spPr>
        <p:txBody>
          <a:bodyPr vert="horz" lIns="0" tIns="45720" rIns="0" bIns="45720" rtlCol="0" anchor="b">
            <a:noAutofit/>
          </a:bodyPr>
          <a:lstStyle>
            <a:lvl1pPr marL="0" indent="0" algn="l" defTabSz="685800" rtl="0" eaLnBrk="1" latinLnBrk="0" hangingPunct="1">
              <a:lnSpc>
                <a:spcPct val="110000"/>
              </a:lnSpc>
              <a:spcBef>
                <a:spcPts val="600"/>
              </a:spcBef>
              <a:spcAft>
                <a:spcPts val="600"/>
              </a:spcAft>
              <a:buClr>
                <a:schemeClr val="accent1"/>
              </a:buClr>
              <a:buFont typeface="Wingdings" panose="05000000000000000000" pitchFamily="2" charset="2"/>
              <a:buNone/>
              <a:defRPr sz="900" b="0" kern="1200">
                <a:solidFill>
                  <a:schemeClr val="tx2"/>
                </a:solidFill>
                <a:latin typeface="Arial" panose="020B0604020202020204" pitchFamily="34" charset="0"/>
                <a:ea typeface="+mn-ea"/>
                <a:cs typeface="Arial" panose="020B0604020202020204" pitchFamily="34" charset="0"/>
              </a:defRPr>
            </a:lvl1pPr>
            <a:lvl2pPr marL="714375" indent="-266700" algn="l" defTabSz="685800" rtl="0" eaLnBrk="1" latinLnBrk="0" hangingPunct="1">
              <a:lnSpc>
                <a:spcPct val="110000"/>
              </a:lnSpc>
              <a:spcBef>
                <a:spcPts val="600"/>
              </a:spcBef>
              <a:spcAft>
                <a:spcPts val="600"/>
              </a:spcAft>
              <a:buClr>
                <a:schemeClr val="accent1"/>
              </a:buClr>
              <a:buFont typeface="Wingdings" panose="05000000000000000000" pitchFamily="2" charset="2"/>
              <a:buChar char="§"/>
              <a:defRPr sz="1400" b="0" kern="1200">
                <a:solidFill>
                  <a:schemeClr val="tx1"/>
                </a:solidFill>
                <a:latin typeface="Arial" panose="020B0604020202020204" pitchFamily="34" charset="0"/>
                <a:ea typeface="+mn-ea"/>
                <a:cs typeface="Arial" panose="020B0604020202020204" pitchFamily="34" charset="0"/>
              </a:defRPr>
            </a:lvl2pPr>
            <a:lvl3pPr marL="1162050" indent="-266700" algn="l" defTabSz="685800" rtl="0" eaLnBrk="1" latinLnBrk="0" hangingPunct="1">
              <a:lnSpc>
                <a:spcPct val="110000"/>
              </a:lnSpc>
              <a:spcBef>
                <a:spcPts val="600"/>
              </a:spcBef>
              <a:spcAft>
                <a:spcPts val="600"/>
              </a:spcAft>
              <a:buFont typeface="Arial" panose="020B0604020202020204" pitchFamily="34" charset="0"/>
              <a:buChar char="•"/>
              <a:defRPr sz="1200" kern="1200">
                <a:solidFill>
                  <a:schemeClr val="accent1"/>
                </a:solidFill>
                <a:latin typeface="Arial" panose="020B0604020202020204" pitchFamily="34" charset="0"/>
                <a:ea typeface="+mn-ea"/>
                <a:cs typeface="Arial" panose="020B0604020202020204" pitchFamily="34" charset="0"/>
              </a:defRPr>
            </a:lvl3pPr>
            <a:lvl4pPr marL="175022" indent="-175022" algn="l" defTabSz="685800" rtl="0" eaLnBrk="1" latinLnBrk="0" hangingPunct="1">
              <a:lnSpc>
                <a:spcPct val="120000"/>
              </a:lnSpc>
              <a:spcBef>
                <a:spcPts val="450"/>
              </a:spcBef>
              <a:spcAft>
                <a:spcPts val="300"/>
              </a:spcAft>
              <a:buClr>
                <a:srgbClr val="C00000"/>
              </a:buClr>
              <a:buSzPct val="75000"/>
              <a:buFont typeface="Wingdings" panose="05000000000000000000" pitchFamily="2" charset="2"/>
              <a:buChar char="Ø"/>
              <a:defRPr sz="1400" kern="1200">
                <a:solidFill>
                  <a:schemeClr val="tx2"/>
                </a:solidFill>
                <a:latin typeface="Arial" panose="020B0604020202020204" pitchFamily="34" charset="0"/>
                <a:ea typeface="+mn-ea"/>
                <a:cs typeface="Arial" panose="020B0604020202020204" pitchFamily="34" charset="0"/>
              </a:defRPr>
            </a:lvl4pPr>
            <a:lvl5pPr marL="388144" indent="-175022" algn="l" defTabSz="685800" rtl="0" eaLnBrk="1" latinLnBrk="0" hangingPunct="1">
              <a:lnSpc>
                <a:spcPct val="120000"/>
              </a:lnSpc>
              <a:spcBef>
                <a:spcPts val="450"/>
              </a:spcBef>
              <a:spcAft>
                <a:spcPts val="300"/>
              </a:spcAft>
              <a:buClr>
                <a:srgbClr val="C00000"/>
              </a:buClr>
              <a:buSzPct val="75000"/>
              <a:buFont typeface="Wingdings" panose="05000000000000000000" pitchFamily="2" charset="2"/>
              <a:buChar char="v"/>
              <a:defRPr sz="14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10000"/>
              </a:lnSpc>
              <a:spcBef>
                <a:spcPts val="600"/>
              </a:spcBef>
              <a:spcAft>
                <a:spcPts val="600"/>
              </a:spcAft>
              <a:buClr>
                <a:srgbClr val="002060"/>
              </a:buClr>
              <a:buSzTx/>
              <a:buFont typeface="Wingdings" panose="05000000000000000000" pitchFamily="2" charset="2"/>
              <a:buNone/>
              <a:tabLst/>
              <a:defRPr/>
            </a:pPr>
            <a:r>
              <a:rPr kumimoji="0" lang="en-US" sz="900" b="0" i="0" u="none" strike="noStrike" kern="1200" cap="none" spc="0" normalizeH="0" baseline="0" noProof="0">
                <a:ln>
                  <a:noFill/>
                </a:ln>
                <a:solidFill>
                  <a:srgbClr val="373545"/>
                </a:solidFill>
                <a:effectLst/>
                <a:uLnTx/>
                <a:uFillTx/>
                <a:latin typeface="Arial" panose="020B0604020202020204" pitchFamily="34" charset="0"/>
                <a:ea typeface="+mn-ea"/>
                <a:cs typeface="Arial" panose="020B0604020202020204" pitchFamily="34" charset="0"/>
              </a:rPr>
              <a:t>1. </a:t>
            </a:r>
            <a:r>
              <a:rPr kumimoji="0" lang="en-US" sz="900" b="0" i="0" u="none" strike="noStrike" kern="1200" cap="none" spc="0" normalizeH="0" baseline="0" noProof="0" err="1">
                <a:ln>
                  <a:noFill/>
                </a:ln>
                <a:solidFill>
                  <a:srgbClr val="373545"/>
                </a:solidFill>
                <a:effectLst/>
                <a:uLnTx/>
                <a:uFillTx/>
                <a:latin typeface="Arial" panose="020B0604020202020204" pitchFamily="34" charset="0"/>
                <a:ea typeface="+mn-ea"/>
                <a:cs typeface="Arial" panose="020B0604020202020204" pitchFamily="34" charset="0"/>
              </a:rPr>
              <a:t>Nazha</a:t>
            </a:r>
            <a:r>
              <a:rPr kumimoji="0" lang="en-US" sz="900" b="0" i="0" u="none" strike="noStrike" kern="1200" cap="none" spc="0" normalizeH="0" baseline="0" noProof="0">
                <a:ln>
                  <a:noFill/>
                </a:ln>
                <a:solidFill>
                  <a:srgbClr val="373545"/>
                </a:solidFill>
                <a:effectLst/>
                <a:uLnTx/>
                <a:uFillTx/>
                <a:latin typeface="Arial" panose="020B0604020202020204" pitchFamily="34" charset="0"/>
                <a:ea typeface="+mn-ea"/>
                <a:cs typeface="Arial" panose="020B0604020202020204" pitchFamily="34" charset="0"/>
              </a:rPr>
              <a:t> A, et al. </a:t>
            </a:r>
            <a:r>
              <a:rPr kumimoji="0" lang="en-US" sz="900" b="0" i="1" u="none" strike="noStrike" kern="1200" cap="none" spc="0" normalizeH="0" baseline="0" noProof="0" err="1">
                <a:ln>
                  <a:noFill/>
                </a:ln>
                <a:solidFill>
                  <a:srgbClr val="373545"/>
                </a:solidFill>
                <a:effectLst/>
                <a:uLnTx/>
                <a:uFillTx/>
                <a:latin typeface="Arial" panose="020B0604020202020204" pitchFamily="34" charset="0"/>
                <a:ea typeface="+mn-ea"/>
                <a:cs typeface="Arial" panose="020B0604020202020204" pitchFamily="34" charset="0"/>
              </a:rPr>
              <a:t>Haematologica</a:t>
            </a:r>
            <a:r>
              <a:rPr kumimoji="0" lang="en-US" sz="900" b="0" i="0" u="none" strike="noStrike" kern="1200" cap="none" spc="0" normalizeH="0" baseline="0" noProof="0">
                <a:ln>
                  <a:noFill/>
                </a:ln>
                <a:solidFill>
                  <a:srgbClr val="373545"/>
                </a:solidFill>
                <a:effectLst/>
                <a:uLnTx/>
                <a:uFillTx/>
                <a:latin typeface="Arial" panose="020B0604020202020204" pitchFamily="34" charset="0"/>
                <a:ea typeface="+mn-ea"/>
                <a:cs typeface="Arial" panose="020B0604020202020204" pitchFamily="34" charset="0"/>
              </a:rPr>
              <a:t>. 2012;97:1242–1245; 2. Warren M, et al. </a:t>
            </a:r>
            <a:r>
              <a:rPr kumimoji="0" lang="en-US" sz="900" b="0" i="1" u="none" strike="noStrike" kern="1200" cap="none" spc="0" normalizeH="0" baseline="0" noProof="0">
                <a:ln>
                  <a:noFill/>
                </a:ln>
                <a:solidFill>
                  <a:srgbClr val="373545"/>
                </a:solidFill>
                <a:effectLst/>
                <a:uLnTx/>
                <a:uFillTx/>
                <a:latin typeface="Arial" panose="020B0604020202020204" pitchFamily="34" charset="0"/>
                <a:ea typeface="+mn-ea"/>
                <a:cs typeface="Arial" panose="020B0604020202020204" pitchFamily="34" charset="0"/>
              </a:rPr>
              <a:t>Mod </a:t>
            </a:r>
            <a:r>
              <a:rPr kumimoji="0" lang="en-US" sz="900" b="0" i="1" u="none" strike="noStrike" kern="1200" cap="none" spc="0" normalizeH="0" baseline="0" noProof="0" err="1">
                <a:ln>
                  <a:noFill/>
                </a:ln>
                <a:solidFill>
                  <a:srgbClr val="373545"/>
                </a:solidFill>
                <a:effectLst/>
                <a:uLnTx/>
                <a:uFillTx/>
                <a:latin typeface="Arial" panose="020B0604020202020204" pitchFamily="34" charset="0"/>
                <a:ea typeface="+mn-ea"/>
                <a:cs typeface="Arial" panose="020B0604020202020204" pitchFamily="34" charset="0"/>
              </a:rPr>
              <a:t>Pathol</a:t>
            </a:r>
            <a:r>
              <a:rPr kumimoji="0" lang="en-US" sz="900" b="0" i="1" u="none" strike="noStrike" kern="1200" cap="none" spc="0" normalizeH="0" baseline="0" noProof="0">
                <a:ln>
                  <a:noFill/>
                </a:ln>
                <a:solidFill>
                  <a:srgbClr val="373545"/>
                </a:solidFill>
                <a:effectLst/>
                <a:uLnTx/>
                <a:uFillTx/>
                <a:latin typeface="Arial" panose="020B0604020202020204" pitchFamily="34" charset="0"/>
                <a:ea typeface="+mn-ea"/>
                <a:cs typeface="Arial" panose="020B0604020202020204" pitchFamily="34" charset="0"/>
              </a:rPr>
              <a:t>.</a:t>
            </a:r>
            <a:r>
              <a:rPr kumimoji="0" lang="en-US" sz="900" b="0" i="0" u="none" strike="noStrike" kern="1200" cap="none" spc="0" normalizeH="0" baseline="0" noProof="0">
                <a:ln>
                  <a:noFill/>
                </a:ln>
                <a:solidFill>
                  <a:srgbClr val="373545"/>
                </a:solidFill>
                <a:effectLst/>
                <a:uLnTx/>
                <a:uFillTx/>
                <a:latin typeface="Arial" panose="020B0604020202020204" pitchFamily="34" charset="0"/>
                <a:ea typeface="+mn-ea"/>
                <a:cs typeface="Arial" panose="020B0604020202020204" pitchFamily="34" charset="0"/>
              </a:rPr>
              <a:t> 2012;25:1405–1412; 3. Alvarado Y, et al. </a:t>
            </a:r>
            <a:r>
              <a:rPr kumimoji="0" lang="en-US" sz="900" b="0" i="1" u="none" strike="noStrike" kern="1200" cap="none" spc="0" normalizeH="0" baseline="0" noProof="0">
                <a:ln>
                  <a:noFill/>
                </a:ln>
                <a:solidFill>
                  <a:srgbClr val="373545"/>
                </a:solidFill>
                <a:effectLst/>
                <a:uLnTx/>
                <a:uFillTx/>
                <a:latin typeface="Arial" panose="020B0604020202020204" pitchFamily="34" charset="0"/>
                <a:ea typeface="+mn-ea"/>
                <a:cs typeface="Arial" panose="020B0604020202020204" pitchFamily="34" charset="0"/>
              </a:rPr>
              <a:t>Cancer</a:t>
            </a:r>
            <a:r>
              <a:rPr kumimoji="0" lang="en-US" sz="900" b="0" i="0" u="none" strike="noStrike" kern="1200" cap="none" spc="0" normalizeH="0" baseline="0" noProof="0">
                <a:ln>
                  <a:noFill/>
                </a:ln>
                <a:solidFill>
                  <a:srgbClr val="373545"/>
                </a:solidFill>
                <a:effectLst/>
                <a:uLnTx/>
                <a:uFillTx/>
                <a:latin typeface="Arial" panose="020B0604020202020204" pitchFamily="34" charset="0"/>
                <a:ea typeface="+mn-ea"/>
                <a:cs typeface="Arial" panose="020B0604020202020204" pitchFamily="34" charset="0"/>
              </a:rPr>
              <a:t>. 2014;120:2142–2149.</a:t>
            </a:r>
          </a:p>
        </p:txBody>
      </p:sp>
    </p:spTree>
    <p:extLst>
      <p:ext uri="{BB962C8B-B14F-4D97-AF65-F5344CB8AC3E}">
        <p14:creationId xmlns:p14="http://schemas.microsoft.com/office/powerpoint/2010/main" val="1168962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7" name="Picture 7" descr="C:\Users\hp\Desktop\FLT3 AML\ÖZE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127125"/>
            <a:ext cx="7632700" cy="4603750"/>
          </a:xfrm>
          <a:prstGeom prst="rect">
            <a:avLst/>
          </a:prstGeom>
          <a:noFill/>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a:xfrm>
            <a:off x="539552" y="5548312"/>
            <a:ext cx="8136904" cy="365125"/>
          </a:xfrm>
        </p:spPr>
        <p:txBody>
          <a:bodyPr/>
          <a:lstStyle/>
          <a:p>
            <a:r>
              <a:rPr lang="tr-TR" sz="1000" dirty="0" err="1"/>
              <a:t>Rataj</a:t>
            </a:r>
            <a:r>
              <a:rPr lang="tr-TR" sz="1000" dirty="0"/>
              <a:t> J, </a:t>
            </a:r>
            <a:r>
              <a:rPr lang="tr-TR" sz="1000" dirty="0" err="1"/>
              <a:t>Gorecki</a:t>
            </a:r>
            <a:r>
              <a:rPr lang="tr-TR" sz="1000" dirty="0"/>
              <a:t> L, </a:t>
            </a:r>
            <a:r>
              <a:rPr lang="tr-TR" sz="1000" dirty="0" err="1"/>
              <a:t>Muthna</a:t>
            </a:r>
            <a:r>
              <a:rPr lang="tr-TR" sz="1000" dirty="0"/>
              <a:t> D, </a:t>
            </a:r>
            <a:r>
              <a:rPr lang="tr-TR" sz="1000" dirty="0" err="1"/>
              <a:t>Sorf</a:t>
            </a:r>
            <a:r>
              <a:rPr lang="tr-TR" sz="1000" dirty="0"/>
              <a:t> A, </a:t>
            </a:r>
            <a:r>
              <a:rPr lang="tr-TR" sz="1000" dirty="0" err="1"/>
              <a:t>Krystof</a:t>
            </a:r>
            <a:r>
              <a:rPr lang="tr-TR" sz="1000" dirty="0"/>
              <a:t> V, </a:t>
            </a:r>
            <a:r>
              <a:rPr lang="tr-TR" sz="1000" dirty="0" err="1"/>
              <a:t>Klener</a:t>
            </a:r>
            <a:r>
              <a:rPr lang="tr-TR" sz="1000" dirty="0"/>
              <a:t> P, </a:t>
            </a:r>
            <a:r>
              <a:rPr lang="tr-TR" sz="1000" dirty="0" err="1"/>
              <a:t>Ceckova</a:t>
            </a:r>
            <a:r>
              <a:rPr lang="tr-TR" sz="1000" dirty="0"/>
              <a:t> M, </a:t>
            </a:r>
            <a:r>
              <a:rPr lang="tr-TR" sz="1000" dirty="0" err="1"/>
              <a:t>Rezacova</a:t>
            </a:r>
            <a:r>
              <a:rPr lang="tr-TR" sz="1000" dirty="0"/>
              <a:t> M, </a:t>
            </a:r>
            <a:r>
              <a:rPr lang="tr-TR" sz="1000" dirty="0" err="1"/>
              <a:t>Korabecny</a:t>
            </a:r>
            <a:r>
              <a:rPr lang="tr-TR" sz="1000" dirty="0"/>
              <a:t> J. </a:t>
            </a:r>
            <a:r>
              <a:rPr lang="tr-TR" sz="1000" dirty="0" err="1"/>
              <a:t>Targeting</a:t>
            </a:r>
            <a:r>
              <a:rPr lang="tr-TR" sz="1000" dirty="0"/>
              <a:t> FMS-</a:t>
            </a:r>
            <a:r>
              <a:rPr lang="tr-TR" sz="1000" dirty="0" err="1"/>
              <a:t>like</a:t>
            </a:r>
            <a:r>
              <a:rPr lang="tr-TR" sz="1000" dirty="0"/>
              <a:t> </a:t>
            </a:r>
            <a:r>
              <a:rPr lang="tr-TR" sz="1000" dirty="0" err="1"/>
              <a:t>tyrosine</a:t>
            </a:r>
            <a:r>
              <a:rPr lang="tr-TR" sz="1000" dirty="0"/>
              <a:t> </a:t>
            </a:r>
            <a:r>
              <a:rPr lang="tr-TR" sz="1000" dirty="0" err="1"/>
              <a:t>kinase</a:t>
            </a:r>
            <a:r>
              <a:rPr lang="tr-TR" sz="1000" dirty="0"/>
              <a:t> 3 (FLT3) in </a:t>
            </a:r>
            <a:r>
              <a:rPr lang="tr-TR" sz="1000" dirty="0" err="1"/>
              <a:t>acute</a:t>
            </a:r>
            <a:r>
              <a:rPr lang="tr-TR" sz="1000" dirty="0"/>
              <a:t> </a:t>
            </a:r>
            <a:r>
              <a:rPr lang="tr-TR" sz="1000" dirty="0" err="1"/>
              <a:t>myeloid</a:t>
            </a:r>
            <a:r>
              <a:rPr lang="tr-TR" sz="1000" dirty="0"/>
              <a:t> </a:t>
            </a:r>
            <a:r>
              <a:rPr lang="tr-TR" sz="1000" dirty="0" err="1"/>
              <a:t>leukemia</a:t>
            </a:r>
            <a:r>
              <a:rPr lang="tr-TR" sz="1000" dirty="0"/>
              <a:t>: </a:t>
            </a:r>
            <a:r>
              <a:rPr lang="tr-TR" sz="1000" dirty="0" err="1"/>
              <a:t>Novel</a:t>
            </a:r>
            <a:r>
              <a:rPr lang="tr-TR" sz="1000" dirty="0"/>
              <a:t> </a:t>
            </a:r>
            <a:r>
              <a:rPr lang="tr-TR" sz="1000" dirty="0" err="1"/>
              <a:t>molecular</a:t>
            </a:r>
            <a:r>
              <a:rPr lang="tr-TR" sz="1000" dirty="0"/>
              <a:t> </a:t>
            </a:r>
            <a:r>
              <a:rPr lang="tr-TR" sz="1000" dirty="0" err="1"/>
              <a:t>approaches</a:t>
            </a:r>
            <a:r>
              <a:rPr lang="tr-TR" sz="1000" dirty="0"/>
              <a:t> </a:t>
            </a:r>
            <a:r>
              <a:rPr lang="tr-TR" sz="1000" dirty="0" err="1"/>
              <a:t>and</a:t>
            </a:r>
            <a:r>
              <a:rPr lang="tr-TR" sz="1000" dirty="0"/>
              <a:t> </a:t>
            </a:r>
            <a:r>
              <a:rPr lang="tr-TR" sz="1000" dirty="0" err="1"/>
              <a:t>therapeutic</a:t>
            </a:r>
            <a:r>
              <a:rPr lang="tr-TR" sz="1000" dirty="0"/>
              <a:t> </a:t>
            </a:r>
            <a:r>
              <a:rPr lang="tr-TR" sz="1000" dirty="0" err="1"/>
              <a:t>challenges</a:t>
            </a:r>
            <a:r>
              <a:rPr lang="tr-TR" sz="1000" dirty="0"/>
              <a:t>. </a:t>
            </a:r>
            <a:r>
              <a:rPr lang="tr-TR" sz="1000" dirty="0" err="1"/>
              <a:t>Biomed</a:t>
            </a:r>
            <a:r>
              <a:rPr lang="tr-TR" sz="1000" dirty="0"/>
              <a:t> </a:t>
            </a:r>
            <a:r>
              <a:rPr lang="tr-TR" sz="1000" dirty="0" err="1"/>
              <a:t>Pharmacother</a:t>
            </a:r>
            <a:r>
              <a:rPr lang="tr-TR" sz="1000" dirty="0"/>
              <a:t>. 2025 Jan;182:117788. </a:t>
            </a:r>
            <a:r>
              <a:rPr lang="tr-TR" sz="1000" dirty="0" err="1"/>
              <a:t>doi</a:t>
            </a:r>
            <a:r>
              <a:rPr lang="tr-TR" sz="1000" dirty="0"/>
              <a:t>: 10.1016/j.biopha.2024.117788.</a:t>
            </a:r>
          </a:p>
        </p:txBody>
      </p:sp>
    </p:spTree>
    <p:extLst>
      <p:ext uri="{BB962C8B-B14F-4D97-AF65-F5344CB8AC3E}">
        <p14:creationId xmlns:p14="http://schemas.microsoft.com/office/powerpoint/2010/main" val="19791957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Desktop\FLT3 AML\MİDAUSTORİN ÇALIŞM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800" y="1400175"/>
            <a:ext cx="7264400" cy="405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1774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hp\Desktop\FLT3 AML\MİDASTAURİN O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9225" y="1165225"/>
            <a:ext cx="6305550" cy="4527550"/>
          </a:xfrm>
          <a:prstGeom prst="rect">
            <a:avLst/>
          </a:prstGeom>
          <a:noFill/>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endParaRPr lang="tr-TR"/>
          </a:p>
        </p:txBody>
      </p:sp>
      <p:sp>
        <p:nvSpPr>
          <p:cNvPr id="3" name="Metin kutusu 2"/>
          <p:cNvSpPr txBox="1"/>
          <p:nvPr/>
        </p:nvSpPr>
        <p:spPr>
          <a:xfrm>
            <a:off x="1907704" y="5716128"/>
            <a:ext cx="6696744" cy="938719"/>
          </a:xfrm>
          <a:prstGeom prst="rect">
            <a:avLst/>
          </a:prstGeom>
          <a:noFill/>
        </p:spPr>
        <p:txBody>
          <a:bodyPr wrap="square" rtlCol="0">
            <a:spAutoFit/>
          </a:bodyPr>
          <a:lstStyle/>
          <a:p>
            <a:r>
              <a:rPr lang="tr-TR" sz="1100" b="1" dirty="0"/>
              <a:t>Stone RM, </a:t>
            </a:r>
            <a:r>
              <a:rPr lang="tr-TR" sz="1100" b="1" dirty="0" err="1"/>
              <a:t>Mandrekar</a:t>
            </a:r>
            <a:r>
              <a:rPr lang="tr-TR" sz="1100" b="1" dirty="0"/>
              <a:t> SJ, </a:t>
            </a:r>
            <a:r>
              <a:rPr lang="tr-TR" sz="1100" b="1" dirty="0" err="1"/>
              <a:t>Sanford</a:t>
            </a:r>
            <a:r>
              <a:rPr lang="tr-TR" sz="1100" b="1" dirty="0"/>
              <a:t> BL, </a:t>
            </a:r>
            <a:r>
              <a:rPr lang="tr-TR" sz="1100" b="1" dirty="0" err="1"/>
              <a:t>Laumann</a:t>
            </a:r>
            <a:r>
              <a:rPr lang="tr-TR" sz="1100" b="1" dirty="0"/>
              <a:t> K, </a:t>
            </a:r>
            <a:r>
              <a:rPr lang="tr-TR" sz="1100" b="1" dirty="0" err="1"/>
              <a:t>Geyer</a:t>
            </a:r>
            <a:r>
              <a:rPr lang="tr-TR" sz="1100" b="1" dirty="0"/>
              <a:t> S, </a:t>
            </a:r>
            <a:r>
              <a:rPr lang="tr-TR" sz="1100" b="1" dirty="0" err="1"/>
              <a:t>Bloomfield</a:t>
            </a:r>
            <a:r>
              <a:rPr lang="tr-TR" sz="1100" b="1" dirty="0"/>
              <a:t> CD, </a:t>
            </a:r>
            <a:r>
              <a:rPr lang="tr-TR" sz="1100" b="1" dirty="0" err="1"/>
              <a:t>Thiede</a:t>
            </a:r>
            <a:r>
              <a:rPr lang="tr-TR" sz="1100" b="1" dirty="0"/>
              <a:t> C, </a:t>
            </a:r>
            <a:r>
              <a:rPr lang="tr-TR" sz="1100" b="1" dirty="0" err="1"/>
              <a:t>Prior</a:t>
            </a:r>
            <a:r>
              <a:rPr lang="tr-TR" sz="1100" b="1" dirty="0"/>
              <a:t> TW, </a:t>
            </a:r>
            <a:r>
              <a:rPr lang="tr-TR" sz="1100" b="1" dirty="0" err="1"/>
              <a:t>Döhner</a:t>
            </a:r>
            <a:r>
              <a:rPr lang="tr-TR" sz="1100" b="1" dirty="0"/>
              <a:t> K, </a:t>
            </a:r>
            <a:r>
              <a:rPr lang="tr-TR" sz="1100" b="1" dirty="0" err="1"/>
              <a:t>Marcucci</a:t>
            </a:r>
            <a:r>
              <a:rPr lang="tr-TR" sz="1100" b="1" dirty="0"/>
              <a:t> G, </a:t>
            </a:r>
            <a:r>
              <a:rPr lang="tr-TR" sz="1100" b="1" dirty="0" err="1"/>
              <a:t>Lo-Coco</a:t>
            </a:r>
            <a:r>
              <a:rPr lang="tr-TR" sz="1100" b="1" dirty="0"/>
              <a:t> F, </a:t>
            </a:r>
            <a:r>
              <a:rPr lang="tr-TR" sz="1100" b="1" dirty="0" err="1"/>
              <a:t>Klisovic</a:t>
            </a:r>
            <a:r>
              <a:rPr lang="tr-TR" sz="1100" b="1" dirty="0"/>
              <a:t> RB, </a:t>
            </a:r>
            <a:r>
              <a:rPr lang="tr-TR" sz="1100" b="1" dirty="0" err="1"/>
              <a:t>Wei</a:t>
            </a:r>
            <a:r>
              <a:rPr lang="tr-TR" sz="1100" b="1" dirty="0"/>
              <a:t> A, Sierra J, </a:t>
            </a:r>
            <a:r>
              <a:rPr lang="tr-TR" sz="1100" b="1" dirty="0" err="1"/>
              <a:t>Sanz</a:t>
            </a:r>
            <a:r>
              <a:rPr lang="tr-TR" sz="1100" b="1" dirty="0"/>
              <a:t> MA, </a:t>
            </a:r>
            <a:r>
              <a:rPr lang="tr-TR" sz="1100" b="1" dirty="0" err="1"/>
              <a:t>Brandwein</a:t>
            </a:r>
            <a:r>
              <a:rPr lang="tr-TR" sz="1100" b="1" dirty="0"/>
              <a:t> JM, de </a:t>
            </a:r>
            <a:r>
              <a:rPr lang="tr-TR" sz="1100" b="1" dirty="0" err="1"/>
              <a:t>Witte</a:t>
            </a:r>
            <a:r>
              <a:rPr lang="tr-TR" sz="1100" b="1" dirty="0"/>
              <a:t> T, </a:t>
            </a:r>
            <a:r>
              <a:rPr lang="tr-TR" sz="1100" b="1" dirty="0" err="1"/>
              <a:t>Niederwieser</a:t>
            </a:r>
            <a:r>
              <a:rPr lang="tr-TR" sz="1100" b="1" dirty="0"/>
              <a:t> D, </a:t>
            </a:r>
            <a:r>
              <a:rPr lang="tr-TR" sz="1100" b="1" dirty="0" err="1"/>
              <a:t>Appelbaum</a:t>
            </a:r>
            <a:r>
              <a:rPr lang="tr-TR" sz="1100" b="1" dirty="0"/>
              <a:t> FR, </a:t>
            </a:r>
            <a:r>
              <a:rPr lang="tr-TR" sz="1100" b="1" dirty="0" err="1"/>
              <a:t>Medeiros</a:t>
            </a:r>
            <a:r>
              <a:rPr lang="tr-TR" sz="1100" b="1" dirty="0"/>
              <a:t> BC, </a:t>
            </a:r>
            <a:r>
              <a:rPr lang="tr-TR" sz="1100" b="1" dirty="0" err="1"/>
              <a:t>Tallman</a:t>
            </a:r>
            <a:r>
              <a:rPr lang="tr-TR" sz="1100" b="1" dirty="0"/>
              <a:t> MS, </a:t>
            </a:r>
            <a:r>
              <a:rPr lang="tr-TR" sz="1100" b="1" dirty="0" err="1"/>
              <a:t>Krauter</a:t>
            </a:r>
            <a:r>
              <a:rPr lang="tr-TR" sz="1100" b="1" dirty="0"/>
              <a:t> J, </a:t>
            </a:r>
            <a:r>
              <a:rPr lang="tr-TR" sz="1100" b="1" dirty="0" err="1"/>
              <a:t>Schlenk</a:t>
            </a:r>
            <a:r>
              <a:rPr lang="tr-TR" sz="1100" b="1" dirty="0"/>
              <a:t> RF, </a:t>
            </a:r>
            <a:r>
              <a:rPr lang="tr-TR" sz="1100" b="1" dirty="0" err="1"/>
              <a:t>Ganser</a:t>
            </a:r>
            <a:r>
              <a:rPr lang="tr-TR" sz="1100" b="1" dirty="0"/>
              <a:t> A, </a:t>
            </a:r>
            <a:r>
              <a:rPr lang="tr-TR" sz="1100" b="1" dirty="0" err="1"/>
              <a:t>Serve</a:t>
            </a:r>
            <a:r>
              <a:rPr lang="tr-TR" sz="1100" b="1" dirty="0"/>
              <a:t> H, </a:t>
            </a:r>
            <a:r>
              <a:rPr lang="tr-TR" sz="1100" b="1" dirty="0" err="1"/>
              <a:t>Ehninger</a:t>
            </a:r>
            <a:r>
              <a:rPr lang="tr-TR" sz="1100" b="1" dirty="0"/>
              <a:t> G, </a:t>
            </a:r>
            <a:r>
              <a:rPr lang="tr-TR" sz="1100" b="1" dirty="0" err="1"/>
              <a:t>Amadori</a:t>
            </a:r>
            <a:r>
              <a:rPr lang="tr-TR" sz="1100" b="1" dirty="0"/>
              <a:t> S, </a:t>
            </a:r>
            <a:r>
              <a:rPr lang="tr-TR" sz="1100" b="1" dirty="0" err="1"/>
              <a:t>Larson</a:t>
            </a:r>
            <a:r>
              <a:rPr lang="tr-TR" sz="1100" b="1" dirty="0"/>
              <a:t> RA, </a:t>
            </a:r>
            <a:r>
              <a:rPr lang="tr-TR" sz="1100" b="1" dirty="0" err="1"/>
              <a:t>Döhner</a:t>
            </a:r>
            <a:r>
              <a:rPr lang="tr-TR" sz="1100" b="1" dirty="0"/>
              <a:t> H. </a:t>
            </a:r>
            <a:r>
              <a:rPr lang="tr-TR" sz="1100" b="1" dirty="0" err="1"/>
              <a:t>Midostaurin</a:t>
            </a:r>
            <a:r>
              <a:rPr lang="tr-TR" sz="1100" b="1" dirty="0"/>
              <a:t> </a:t>
            </a:r>
            <a:r>
              <a:rPr lang="tr-TR" sz="1100" b="1" dirty="0" err="1"/>
              <a:t>plus</a:t>
            </a:r>
            <a:r>
              <a:rPr lang="tr-TR" sz="1100" b="1" dirty="0"/>
              <a:t> </a:t>
            </a:r>
            <a:r>
              <a:rPr lang="tr-TR" sz="1100" b="1" dirty="0" err="1"/>
              <a:t>Chemotherapy</a:t>
            </a:r>
            <a:r>
              <a:rPr lang="tr-TR" sz="1100" b="1" dirty="0"/>
              <a:t> </a:t>
            </a:r>
            <a:r>
              <a:rPr lang="tr-TR" sz="1100" b="1" dirty="0" err="1"/>
              <a:t>for</a:t>
            </a:r>
            <a:r>
              <a:rPr lang="tr-TR" sz="1100" b="1" dirty="0"/>
              <a:t> </a:t>
            </a:r>
            <a:r>
              <a:rPr lang="tr-TR" sz="1100" b="1" dirty="0" err="1"/>
              <a:t>Acute</a:t>
            </a:r>
            <a:r>
              <a:rPr lang="tr-TR" sz="1100" b="1" dirty="0"/>
              <a:t> </a:t>
            </a:r>
            <a:r>
              <a:rPr lang="tr-TR" sz="1100" b="1" dirty="0" err="1"/>
              <a:t>Myeloid</a:t>
            </a:r>
            <a:r>
              <a:rPr lang="tr-TR" sz="1100" b="1" dirty="0"/>
              <a:t> </a:t>
            </a:r>
            <a:r>
              <a:rPr lang="tr-TR" sz="1100" b="1" dirty="0" err="1"/>
              <a:t>Leukemia</a:t>
            </a:r>
            <a:r>
              <a:rPr lang="tr-TR" sz="1100" b="1" dirty="0"/>
              <a:t> </a:t>
            </a:r>
            <a:r>
              <a:rPr lang="tr-TR" sz="1100" b="1" dirty="0" err="1"/>
              <a:t>with</a:t>
            </a:r>
            <a:r>
              <a:rPr lang="tr-TR" sz="1100" b="1" dirty="0"/>
              <a:t> a FLT3 </a:t>
            </a:r>
            <a:r>
              <a:rPr lang="tr-TR" sz="1100" b="1" dirty="0" err="1"/>
              <a:t>Mutation</a:t>
            </a:r>
            <a:r>
              <a:rPr lang="tr-TR" sz="1100" b="1" dirty="0"/>
              <a:t>. N </a:t>
            </a:r>
            <a:r>
              <a:rPr lang="tr-TR" sz="1100" b="1" dirty="0" err="1"/>
              <a:t>Engl</a:t>
            </a:r>
            <a:r>
              <a:rPr lang="tr-TR" sz="1100" b="1" dirty="0"/>
              <a:t> J </a:t>
            </a:r>
            <a:r>
              <a:rPr lang="tr-TR" sz="1100" b="1" dirty="0" err="1"/>
              <a:t>Med</a:t>
            </a:r>
            <a:r>
              <a:rPr lang="tr-TR" sz="1100" b="1" dirty="0"/>
              <a:t>. 2017 </a:t>
            </a:r>
            <a:r>
              <a:rPr lang="tr-TR" sz="1100" b="1" dirty="0" err="1"/>
              <a:t>Aug</a:t>
            </a:r>
            <a:r>
              <a:rPr lang="tr-TR" sz="1100" b="1" dirty="0"/>
              <a:t> 3;377(5):454-464. </a:t>
            </a:r>
            <a:r>
              <a:rPr lang="tr-TR" sz="1100" b="1" dirty="0" err="1"/>
              <a:t>doi</a:t>
            </a:r>
            <a:r>
              <a:rPr lang="tr-TR" sz="1100" b="1" dirty="0"/>
              <a:t>: 10.1056/NEJMoa1614359.</a:t>
            </a:r>
          </a:p>
        </p:txBody>
      </p:sp>
    </p:spTree>
    <p:extLst>
      <p:ext uri="{BB962C8B-B14F-4D97-AF65-F5344CB8AC3E}">
        <p14:creationId xmlns:p14="http://schemas.microsoft.com/office/powerpoint/2010/main" val="8769062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0" y="274638"/>
            <a:ext cx="8229600" cy="1143000"/>
          </a:xfrm>
        </p:spPr>
        <p:txBody>
          <a:bodyPr/>
          <a:lstStyle/>
          <a:p>
            <a:r>
              <a:rPr lang="tr-TR" dirty="0" smtClean="0"/>
              <a:t>AML</a:t>
            </a:r>
            <a:endParaRPr lang="tr-TR" dirty="0"/>
          </a:p>
        </p:txBody>
      </p:sp>
      <p:pic>
        <p:nvPicPr>
          <p:cNvPr id="1026"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539552" y="1772816"/>
            <a:ext cx="8028384" cy="3188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7521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hp\Desktop\FLT3 AML\ADMIRA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 y="1679575"/>
            <a:ext cx="7639050" cy="349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2884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ADMIRAL </a:t>
            </a:r>
            <a:r>
              <a:rPr lang="tr-TR" dirty="0" err="1" smtClean="0"/>
              <a:t>trial</a:t>
            </a:r>
            <a:endParaRPr lang="tr-TR" dirty="0"/>
          </a:p>
        </p:txBody>
      </p:sp>
      <p:sp>
        <p:nvSpPr>
          <p:cNvPr id="3" name="İçerik Yer Tutucusu 2"/>
          <p:cNvSpPr>
            <a:spLocks noGrp="1"/>
          </p:cNvSpPr>
          <p:nvPr>
            <p:ph idx="1"/>
          </p:nvPr>
        </p:nvSpPr>
        <p:spPr/>
        <p:txBody>
          <a:bodyPr/>
          <a:lstStyle/>
          <a:p>
            <a:r>
              <a:rPr lang="tr-TR" dirty="0" err="1" smtClean="0"/>
              <a:t>Gilteritinib’in</a:t>
            </a:r>
            <a:r>
              <a:rPr lang="tr-TR" dirty="0" smtClean="0"/>
              <a:t> onaylı </a:t>
            </a:r>
            <a:r>
              <a:rPr lang="tr-TR" dirty="0" err="1"/>
              <a:t>endikasyonu</a:t>
            </a:r>
            <a:r>
              <a:rPr lang="tr-TR" dirty="0"/>
              <a:t> R/R FLT3mut+ AML </a:t>
            </a:r>
            <a:r>
              <a:rPr lang="tr-TR" dirty="0" smtClean="0"/>
              <a:t>hastalarıdır</a:t>
            </a:r>
          </a:p>
          <a:p>
            <a:r>
              <a:rPr lang="tr-TR" dirty="0" smtClean="0"/>
              <a:t>Faz </a:t>
            </a:r>
            <a:r>
              <a:rPr lang="tr-TR" dirty="0"/>
              <a:t>3, açık </a:t>
            </a:r>
            <a:r>
              <a:rPr lang="tr-TR" dirty="0" smtClean="0"/>
              <a:t>etiketli</a:t>
            </a:r>
            <a:r>
              <a:rPr lang="tr-TR" dirty="0"/>
              <a:t>, çok merkezli, </a:t>
            </a:r>
            <a:r>
              <a:rPr lang="tr-TR" dirty="0" err="1"/>
              <a:t>randomize</a:t>
            </a:r>
            <a:r>
              <a:rPr lang="tr-TR" dirty="0"/>
              <a:t> klinik </a:t>
            </a:r>
            <a:r>
              <a:rPr lang="tr-TR" dirty="0" smtClean="0"/>
              <a:t>çalışma</a:t>
            </a:r>
          </a:p>
          <a:p>
            <a:pPr marL="0" indent="0">
              <a:buNone/>
            </a:pPr>
            <a:endParaRPr lang="tr-TR" dirty="0"/>
          </a:p>
          <a:p>
            <a:endParaRPr lang="tr-TR" dirty="0"/>
          </a:p>
          <a:p>
            <a:endParaRPr lang="tr-TR" dirty="0"/>
          </a:p>
        </p:txBody>
      </p:sp>
    </p:spTree>
    <p:extLst>
      <p:ext uri="{BB962C8B-B14F-4D97-AF65-F5344CB8AC3E}">
        <p14:creationId xmlns:p14="http://schemas.microsoft.com/office/powerpoint/2010/main" val="32794171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hp\Desktop\FLT3 AML\ADMIRAL ÖZE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04664"/>
            <a:ext cx="7560840" cy="6120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918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711A4F83-34AC-4958-9446-4023E6946822}"/>
              </a:ext>
            </a:extLst>
          </p:cNvPr>
          <p:cNvSpPr txBox="1"/>
          <p:nvPr/>
        </p:nvSpPr>
        <p:spPr>
          <a:xfrm>
            <a:off x="355852" y="6487705"/>
            <a:ext cx="5759485" cy="215444"/>
          </a:xfrm>
          <a:prstGeom prst="rect">
            <a:avLst/>
          </a:prstGeom>
          <a:noFill/>
        </p:spPr>
        <p:txBody>
          <a:bodyPr wrap="square" anchor="b">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srgbClr val="4D4D4D"/>
                </a:solidFill>
                <a:effectLst/>
                <a:uLnTx/>
                <a:uFillTx/>
                <a:latin typeface="Arial"/>
                <a:ea typeface="+mn-ea"/>
                <a:cs typeface="+mn-cs"/>
              </a:rPr>
              <a:t>.</a:t>
            </a:r>
            <a:r>
              <a:rPr kumimoji="0" lang="fr-FR" sz="800" b="0" i="0" u="none" strike="noStrike" kern="1200" cap="none" spc="0" normalizeH="0" baseline="0" noProof="0" dirty="0">
                <a:ln>
                  <a:noFill/>
                </a:ln>
                <a:solidFill>
                  <a:srgbClr val="4D4D4D"/>
                </a:solidFill>
                <a:effectLst/>
                <a:uLnTx/>
                <a:uFillTx/>
                <a:latin typeface="Arial"/>
                <a:ea typeface="+mn-ea"/>
                <a:cs typeface="+mn-cs"/>
              </a:rPr>
              <a:t> </a:t>
            </a:r>
            <a:r>
              <a:rPr kumimoji="0" lang="fr-FR" sz="800" b="0" i="0" u="none" strike="noStrike" kern="1200" cap="none" spc="0" normalizeH="0" baseline="0" noProof="0" dirty="0" err="1">
                <a:ln>
                  <a:noFill/>
                </a:ln>
                <a:solidFill>
                  <a:srgbClr val="4D4D4D"/>
                </a:solidFill>
                <a:effectLst/>
                <a:uLnTx/>
                <a:uFillTx/>
                <a:latin typeface="Arial"/>
                <a:ea typeface="+mn-ea"/>
                <a:cs typeface="+mn-cs"/>
              </a:rPr>
              <a:t>Xospata</a:t>
            </a:r>
            <a:r>
              <a:rPr kumimoji="0" lang="fr-FR" sz="800" b="0" i="0" u="none" strike="noStrike" kern="1200" cap="none" spc="0" normalizeH="0" baseline="0" noProof="0" dirty="0">
                <a:ln>
                  <a:noFill/>
                </a:ln>
                <a:solidFill>
                  <a:srgbClr val="4D4D4D"/>
                </a:solidFill>
                <a:effectLst/>
                <a:uLnTx/>
                <a:uFillTx/>
                <a:latin typeface="Arial"/>
                <a:ea typeface="+mn-ea"/>
                <a:cs typeface="+mn-cs"/>
              </a:rPr>
              <a:t> 40 mg </a:t>
            </a:r>
            <a:r>
              <a:rPr kumimoji="0" lang="fr-FR" sz="800" b="0" i="0" u="none" strike="noStrike" kern="1200" cap="none" spc="0" normalizeH="0" baseline="0" noProof="0" dirty="0" err="1">
                <a:ln>
                  <a:noFill/>
                </a:ln>
                <a:solidFill>
                  <a:srgbClr val="4D4D4D"/>
                </a:solidFill>
                <a:effectLst/>
                <a:uLnTx/>
                <a:uFillTx/>
                <a:latin typeface="Arial"/>
                <a:ea typeface="+mn-ea"/>
                <a:cs typeface="+mn-cs"/>
              </a:rPr>
              <a:t>tablet</a:t>
            </a:r>
            <a:r>
              <a:rPr kumimoji="0" lang="fr-FR" sz="800" b="0" i="0" u="none" strike="noStrike" kern="1200" cap="none" spc="0" normalizeH="0" baseline="0" noProof="0" dirty="0">
                <a:ln>
                  <a:noFill/>
                </a:ln>
                <a:solidFill>
                  <a:srgbClr val="4D4D4D"/>
                </a:solidFill>
                <a:effectLst/>
                <a:uLnTx/>
                <a:uFillTx/>
                <a:latin typeface="Arial"/>
                <a:ea typeface="+mn-ea"/>
                <a:cs typeface="+mn-cs"/>
              </a:rPr>
              <a:t> </a:t>
            </a:r>
            <a:r>
              <a:rPr kumimoji="0" lang="tr-TR" sz="800" b="0" i="0" u="none" strike="noStrike" kern="1200" cap="none" spc="0" normalizeH="0" baseline="0" noProof="0" dirty="0">
                <a:ln>
                  <a:noFill/>
                </a:ln>
                <a:solidFill>
                  <a:srgbClr val="4D4D4D"/>
                </a:solidFill>
                <a:effectLst/>
                <a:uLnTx/>
                <a:uFillTx/>
                <a:latin typeface="Arial"/>
                <a:ea typeface="+mn-ea"/>
                <a:cs typeface="+mn-cs"/>
              </a:rPr>
              <a:t>Kısa Ürün Bilgisi</a:t>
            </a:r>
            <a:endParaRPr kumimoji="0" lang="fr-FR" sz="800" b="0" i="0" u="none" strike="noStrike" kern="1200" cap="none" spc="0" normalizeH="0" baseline="0" noProof="0" dirty="0">
              <a:ln>
                <a:noFill/>
              </a:ln>
              <a:solidFill>
                <a:srgbClr val="4D4D4D"/>
              </a:solidFill>
              <a:effectLst/>
              <a:uLnTx/>
              <a:uFillTx/>
              <a:latin typeface="Arial"/>
              <a:ea typeface="+mn-ea"/>
              <a:cs typeface="+mn-cs"/>
            </a:endParaRPr>
          </a:p>
        </p:txBody>
      </p:sp>
      <p:sp>
        <p:nvSpPr>
          <p:cNvPr id="31" name="Double Bracket 30">
            <a:extLst>
              <a:ext uri="{FF2B5EF4-FFF2-40B4-BE49-F238E27FC236}">
                <a16:creationId xmlns:a16="http://schemas.microsoft.com/office/drawing/2014/main" xmlns="" id="{02CBB20B-4C24-4230-8B6C-17B580BD4B43}"/>
              </a:ext>
            </a:extLst>
          </p:cNvPr>
          <p:cNvSpPr/>
          <p:nvPr/>
        </p:nvSpPr>
        <p:spPr>
          <a:xfrm>
            <a:off x="355852" y="2093254"/>
            <a:ext cx="8328379" cy="2853685"/>
          </a:xfrm>
          <a:prstGeom prst="bracketPair">
            <a:avLst>
              <a:gd name="adj" fmla="val 0"/>
            </a:avLst>
          </a:prstGeom>
          <a:solidFill>
            <a:srgbClr val="E7E2DC">
              <a:alpha val="95000"/>
            </a:srgbClr>
          </a:solidFill>
          <a:ln w="28575">
            <a:solidFill>
              <a:srgbClr val="582D85"/>
            </a:solidFill>
          </a:ln>
        </p:spPr>
        <p:style>
          <a:lnRef idx="1">
            <a:schemeClr val="accent1"/>
          </a:lnRef>
          <a:fillRef idx="0">
            <a:schemeClr val="accent1"/>
          </a:fillRef>
          <a:effectRef idx="0">
            <a:schemeClr val="accent1"/>
          </a:effectRef>
          <a:fontRef idx="minor">
            <a:schemeClr val="tx1"/>
          </a:fontRef>
        </p:style>
        <p:txBody>
          <a:bodyPr lIns="252000" rIns="252000" rtlCol="0" anchor="ctr"/>
          <a:lstStyle/>
          <a:p>
            <a:pPr marL="285750" marR="0" lvl="0" indent="-285750" algn="l" defTabSz="914400" rtl="0" eaLnBrk="1" fontAlgn="auto" latinLnBrk="0" hangingPunct="1">
              <a:lnSpc>
                <a:spcPct val="100000"/>
              </a:lnSpc>
              <a:spcBef>
                <a:spcPts val="1200"/>
              </a:spcBef>
              <a:spcAft>
                <a:spcPts val="0"/>
              </a:spcAft>
              <a:buClrTx/>
              <a:buSzTx/>
              <a:buFontTx/>
              <a:buBlip>
                <a:blip r:embed="rId2">
                  <a:extLst>
                    <a:ext uri="{96DAC541-7B7A-43D3-8B79-37D633B846F1}">
                      <asvg:svgBlip xmlns:asvg="http://schemas.microsoft.com/office/drawing/2016/SVG/main" xmlns="" r:embed="rId3"/>
                    </a:ext>
                  </a:extLst>
                </a:blip>
              </a:buBlip>
              <a:tabLst/>
              <a:defRPr/>
            </a:pPr>
            <a:r>
              <a:rPr kumimoji="0" lang="tr-TR" sz="1800" b="1" i="0" u="none" strike="noStrike" kern="1200" cap="none" spc="0" normalizeH="0" baseline="0" noProof="0" dirty="0">
                <a:ln>
                  <a:noFill/>
                </a:ln>
                <a:solidFill>
                  <a:srgbClr val="742A81"/>
                </a:solidFill>
                <a:effectLst/>
                <a:uLnTx/>
                <a:uFillTx/>
                <a:latin typeface="Arial"/>
                <a:ea typeface="+mn-ea"/>
                <a:cs typeface="+mn-cs"/>
              </a:rPr>
              <a:t>Nakil için hazırlık rejimi uygulanmadan bir hafta önce </a:t>
            </a:r>
            <a:r>
              <a:rPr kumimoji="0" lang="tr-TR" sz="1800" b="1" i="0" u="none" strike="noStrike" kern="1200" cap="none" spc="0" normalizeH="0" baseline="0" noProof="0" dirty="0" err="1">
                <a:ln>
                  <a:noFill/>
                </a:ln>
                <a:solidFill>
                  <a:srgbClr val="742A81"/>
                </a:solidFill>
                <a:effectLst/>
                <a:uLnTx/>
                <a:uFillTx/>
                <a:latin typeface="Arial"/>
                <a:ea typeface="+mn-ea"/>
                <a:cs typeface="+mn-cs"/>
              </a:rPr>
              <a:t>Gilteritinib</a:t>
            </a:r>
            <a:r>
              <a:rPr kumimoji="0" lang="tr-TR" sz="1800" b="1" i="0" u="none" strike="noStrike" kern="1200" cap="none" spc="0" normalizeH="0" baseline="0" noProof="0" dirty="0">
                <a:ln>
                  <a:noFill/>
                </a:ln>
                <a:solidFill>
                  <a:srgbClr val="742A81"/>
                </a:solidFill>
                <a:effectLst/>
                <a:uLnTx/>
                <a:uFillTx/>
                <a:latin typeface="Arial"/>
                <a:ea typeface="+mn-ea"/>
                <a:cs typeface="+mn-cs"/>
              </a:rPr>
              <a:t> tedavisine ara verilmelidir.</a:t>
            </a:r>
          </a:p>
          <a:p>
            <a:pPr marL="0" marR="0" lvl="0" indent="0" algn="l" defTabSz="914400" rtl="0" eaLnBrk="1" fontAlgn="auto" latinLnBrk="0" hangingPunct="1">
              <a:lnSpc>
                <a:spcPct val="100000"/>
              </a:lnSpc>
              <a:spcBef>
                <a:spcPts val="1200"/>
              </a:spcBef>
              <a:spcAft>
                <a:spcPts val="0"/>
              </a:spcAft>
              <a:buClrTx/>
              <a:buSzTx/>
              <a:buFontTx/>
              <a:buNone/>
              <a:tabLst/>
              <a:defRPr/>
            </a:pPr>
            <a:endParaRPr kumimoji="0" lang="tr-TR" sz="1800" b="1" i="0" u="none" strike="noStrike" kern="1200" cap="none" spc="0" normalizeH="0" baseline="30000" noProof="0" dirty="0">
              <a:ln>
                <a:noFill/>
              </a:ln>
              <a:solidFill>
                <a:srgbClr val="742A81"/>
              </a:solidFill>
              <a:effectLst/>
              <a:uLnTx/>
              <a:uFillTx/>
              <a:latin typeface="Arial"/>
              <a:ea typeface="+mn-ea"/>
              <a:cs typeface="+mn-cs"/>
            </a:endParaRPr>
          </a:p>
          <a:p>
            <a:pPr marL="285750" marR="0" lvl="0" indent="-285750" algn="l" defTabSz="914400" rtl="0" eaLnBrk="1" fontAlgn="auto" latinLnBrk="0" hangingPunct="1">
              <a:lnSpc>
                <a:spcPct val="100000"/>
              </a:lnSpc>
              <a:spcBef>
                <a:spcPts val="1200"/>
              </a:spcBef>
              <a:spcAft>
                <a:spcPts val="0"/>
              </a:spcAft>
              <a:buClrTx/>
              <a:buSzTx/>
              <a:buFontTx/>
              <a:buBlip>
                <a:blip r:embed="rId2">
                  <a:extLst>
                    <a:ext uri="{96DAC541-7B7A-43D3-8B79-37D633B846F1}">
                      <asvg:svgBlip xmlns:asvg="http://schemas.microsoft.com/office/drawing/2016/SVG/main" xmlns="" r:embed="rId3"/>
                    </a:ext>
                  </a:extLst>
                </a:blip>
              </a:buBlip>
              <a:tabLst/>
              <a:defRPr/>
            </a:pPr>
            <a:r>
              <a:rPr kumimoji="0" lang="tr-TR" sz="1800" b="1" i="0" u="none" strike="noStrike" kern="1200" cap="none" spc="0" normalizeH="0" baseline="0" noProof="0" dirty="0" err="1">
                <a:ln>
                  <a:noFill/>
                </a:ln>
                <a:solidFill>
                  <a:srgbClr val="742A81"/>
                </a:solidFill>
                <a:effectLst/>
                <a:uLnTx/>
                <a:uFillTx/>
                <a:latin typeface="Arial"/>
                <a:ea typeface="+mn-ea"/>
                <a:cs typeface="+mn-cs"/>
              </a:rPr>
              <a:t>Gilteritinib</a:t>
            </a:r>
            <a:r>
              <a:rPr kumimoji="0" lang="tr-TR" sz="1800" b="1" i="0" u="none" strike="noStrike" kern="1200" cap="none" spc="0" normalizeH="0" baseline="0" noProof="0" dirty="0">
                <a:ln>
                  <a:noFill/>
                </a:ln>
                <a:solidFill>
                  <a:srgbClr val="742A81"/>
                </a:solidFill>
                <a:effectLst/>
                <a:uLnTx/>
                <a:uFillTx/>
                <a:latin typeface="Arial"/>
                <a:ea typeface="+mn-ea"/>
                <a:cs typeface="+mn-cs"/>
              </a:rPr>
              <a:t> aşağıdaki durumlarda nakilden 30 gün sonra tekrar başlatılabilir:</a:t>
            </a:r>
          </a:p>
          <a:p>
            <a:pPr marL="742950" marR="0" lvl="1" indent="-285750" algn="l" defTabSz="914400" rtl="0" eaLnBrk="1" fontAlgn="auto" latinLnBrk="0" hangingPunct="1">
              <a:lnSpc>
                <a:spcPct val="100000"/>
              </a:lnSpc>
              <a:spcBef>
                <a:spcPts val="1200"/>
              </a:spcBef>
              <a:spcAft>
                <a:spcPts val="0"/>
              </a:spcAft>
              <a:buClrTx/>
              <a:buSzTx/>
              <a:buFontTx/>
              <a:buBlip>
                <a:blip r:embed="rId2">
                  <a:extLst>
                    <a:ext uri="{96DAC541-7B7A-43D3-8B79-37D633B846F1}">
                      <asvg:svgBlip xmlns:asvg="http://schemas.microsoft.com/office/drawing/2016/SVG/main" xmlns="" r:embed="rId3"/>
                    </a:ext>
                  </a:extLst>
                </a:blip>
              </a:buBlip>
              <a:tabLst/>
              <a:defRPr/>
            </a:pPr>
            <a:r>
              <a:rPr kumimoji="0" lang="tr-TR" sz="1800" b="0" i="0" u="none" strike="noStrike" kern="1200" cap="none" spc="0" normalizeH="0" baseline="0" noProof="0" dirty="0">
                <a:ln>
                  <a:noFill/>
                </a:ln>
                <a:solidFill>
                  <a:srgbClr val="742A81"/>
                </a:solidFill>
                <a:effectLst/>
                <a:uLnTx/>
                <a:uFillTx/>
                <a:latin typeface="Arial"/>
                <a:ea typeface="+mn-ea"/>
                <a:cs typeface="+mn-cs"/>
              </a:rPr>
              <a:t>Engraftman başarılı olduğunda</a:t>
            </a:r>
          </a:p>
          <a:p>
            <a:pPr marL="742950" marR="0" lvl="1" indent="-285750" algn="l" defTabSz="914400" rtl="0" eaLnBrk="1" fontAlgn="auto" latinLnBrk="0" hangingPunct="1">
              <a:lnSpc>
                <a:spcPct val="100000"/>
              </a:lnSpc>
              <a:spcBef>
                <a:spcPts val="1200"/>
              </a:spcBef>
              <a:spcAft>
                <a:spcPts val="0"/>
              </a:spcAft>
              <a:buClrTx/>
              <a:buSzTx/>
              <a:buFontTx/>
              <a:buBlip>
                <a:blip r:embed="rId2">
                  <a:extLst>
                    <a:ext uri="{96DAC541-7B7A-43D3-8B79-37D633B846F1}">
                      <asvg:svgBlip xmlns:asvg="http://schemas.microsoft.com/office/drawing/2016/SVG/main" xmlns="" r:embed="rId3"/>
                    </a:ext>
                  </a:extLst>
                </a:blip>
              </a:buBlip>
              <a:tabLst/>
              <a:defRPr/>
            </a:pPr>
            <a:r>
              <a:rPr kumimoji="0" lang="tr-TR" sz="1800" b="0" i="0" u="none" strike="noStrike" kern="1200" cap="none" spc="0" normalizeH="0" baseline="0" noProof="0" dirty="0">
                <a:ln>
                  <a:noFill/>
                </a:ln>
                <a:solidFill>
                  <a:srgbClr val="742A81"/>
                </a:solidFill>
                <a:effectLst/>
                <a:uLnTx/>
                <a:uFillTx/>
                <a:latin typeface="Arial"/>
                <a:ea typeface="+mn-ea"/>
                <a:cs typeface="+mn-cs"/>
              </a:rPr>
              <a:t>Hastada ≥2. </a:t>
            </a:r>
            <a:r>
              <a:rPr kumimoji="0" lang="tr-TR" sz="1800" b="0" i="0" u="none" strike="noStrike" kern="1200" cap="none" spc="0" normalizeH="0" baseline="0" noProof="0" dirty="0" err="1">
                <a:ln>
                  <a:noFill/>
                </a:ln>
                <a:solidFill>
                  <a:srgbClr val="742A81"/>
                </a:solidFill>
                <a:effectLst/>
                <a:uLnTx/>
                <a:uFillTx/>
                <a:latin typeface="Arial"/>
                <a:ea typeface="+mn-ea"/>
                <a:cs typeface="+mn-cs"/>
              </a:rPr>
              <a:t>grade</a:t>
            </a:r>
            <a:r>
              <a:rPr kumimoji="0" lang="tr-TR" sz="1800" b="0" i="0" u="none" strike="noStrike" kern="1200" cap="none" spc="0" normalizeH="0" baseline="0" noProof="0" dirty="0">
                <a:ln>
                  <a:noFill/>
                </a:ln>
                <a:solidFill>
                  <a:srgbClr val="742A81"/>
                </a:solidFill>
                <a:effectLst/>
                <a:uLnTx/>
                <a:uFillTx/>
                <a:latin typeface="Arial"/>
                <a:ea typeface="+mn-ea"/>
                <a:cs typeface="+mn-cs"/>
              </a:rPr>
              <a:t> akut graft versus host hastalığı saptanmadığında </a:t>
            </a:r>
          </a:p>
          <a:p>
            <a:pPr marL="742950" marR="0" lvl="1" indent="-285750" algn="l" defTabSz="914400" rtl="0" eaLnBrk="1" fontAlgn="auto" latinLnBrk="0" hangingPunct="1">
              <a:lnSpc>
                <a:spcPct val="100000"/>
              </a:lnSpc>
              <a:spcBef>
                <a:spcPts val="1200"/>
              </a:spcBef>
              <a:spcAft>
                <a:spcPts val="0"/>
              </a:spcAft>
              <a:buClrTx/>
              <a:buSzTx/>
              <a:buFontTx/>
              <a:buBlip>
                <a:blip r:embed="rId2">
                  <a:extLst>
                    <a:ext uri="{96DAC541-7B7A-43D3-8B79-37D633B846F1}">
                      <asvg:svgBlip xmlns:asvg="http://schemas.microsoft.com/office/drawing/2016/SVG/main" xmlns="" r:embed="rId3"/>
                    </a:ext>
                  </a:extLst>
                </a:blip>
              </a:buBlip>
              <a:tabLst/>
              <a:defRPr/>
            </a:pPr>
            <a:r>
              <a:rPr kumimoji="0" lang="tr-TR" sz="1800" b="0" i="0" u="none" strike="noStrike" kern="1200" cap="none" spc="0" normalizeH="0" baseline="0" noProof="0" dirty="0">
                <a:ln>
                  <a:noFill/>
                </a:ln>
                <a:solidFill>
                  <a:srgbClr val="742A81"/>
                </a:solidFill>
                <a:effectLst/>
                <a:uLnTx/>
                <a:uFillTx/>
                <a:latin typeface="Arial"/>
                <a:ea typeface="+mn-ea"/>
                <a:cs typeface="+mn-cs"/>
              </a:rPr>
              <a:t>Hasta CRc durumda olduğunda</a:t>
            </a:r>
          </a:p>
        </p:txBody>
      </p:sp>
      <p:sp>
        <p:nvSpPr>
          <p:cNvPr id="9" name="Title 3">
            <a:extLst>
              <a:ext uri="{FF2B5EF4-FFF2-40B4-BE49-F238E27FC236}">
                <a16:creationId xmlns:a16="http://schemas.microsoft.com/office/drawing/2014/main" xmlns="" id="{C0C6BCA2-E4E4-4CEA-A47E-6B057EA7CF26}"/>
              </a:ext>
            </a:extLst>
          </p:cNvPr>
          <p:cNvSpPr>
            <a:spLocks noGrp="1"/>
          </p:cNvSpPr>
          <p:nvPr>
            <p:ph type="title"/>
          </p:nvPr>
        </p:nvSpPr>
        <p:spPr>
          <a:xfrm>
            <a:off x="150997" y="493406"/>
            <a:ext cx="8637152" cy="573055"/>
          </a:xfrm>
        </p:spPr>
        <p:txBody>
          <a:bodyPr anchor="t">
            <a:normAutofit/>
          </a:bodyPr>
          <a:lstStyle/>
          <a:p>
            <a:pPr>
              <a:lnSpc>
                <a:spcPct val="100000"/>
              </a:lnSpc>
            </a:pPr>
            <a:r>
              <a:rPr lang="tr-TR" sz="2800" dirty="0">
                <a:solidFill>
                  <a:srgbClr val="7030A0"/>
                </a:solidFill>
              </a:rPr>
              <a:t>Nakil</a:t>
            </a:r>
            <a:r>
              <a:rPr lang="es-ES" sz="2800" dirty="0">
                <a:solidFill>
                  <a:srgbClr val="7030A0"/>
                </a:solidFill>
              </a:rPr>
              <a:t>den </a:t>
            </a:r>
            <a:r>
              <a:rPr lang="es-ES" sz="2800" dirty="0" err="1">
                <a:solidFill>
                  <a:srgbClr val="7030A0"/>
                </a:solidFill>
              </a:rPr>
              <a:t>Sonra</a:t>
            </a:r>
            <a:r>
              <a:rPr lang="tr-TR" sz="2800" dirty="0">
                <a:solidFill>
                  <a:srgbClr val="7030A0"/>
                </a:solidFill>
              </a:rPr>
              <a:t> </a:t>
            </a:r>
            <a:r>
              <a:rPr lang="tr-TR" sz="2800" dirty="0" err="1">
                <a:solidFill>
                  <a:srgbClr val="7030A0"/>
                </a:solidFill>
              </a:rPr>
              <a:t>Gilteritinibe</a:t>
            </a:r>
            <a:r>
              <a:rPr lang="tr-TR" sz="2800" dirty="0">
                <a:solidFill>
                  <a:srgbClr val="7030A0"/>
                </a:solidFill>
              </a:rPr>
              <a:t> Tekrar Başlama Kriterleri</a:t>
            </a:r>
            <a:endParaRPr lang="es-ES" sz="2800" baseline="30000" dirty="0">
              <a:solidFill>
                <a:srgbClr val="A42278"/>
              </a:solidFill>
            </a:endParaRPr>
          </a:p>
        </p:txBody>
      </p:sp>
    </p:spTree>
    <p:extLst>
      <p:ext uri="{BB962C8B-B14F-4D97-AF65-F5344CB8AC3E}">
        <p14:creationId xmlns:p14="http://schemas.microsoft.com/office/powerpoint/2010/main" val="1924805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hp\Desktop\FLT3 AML\GİLTERİTİNİB YAN ETK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775" y="777875"/>
            <a:ext cx="7156450" cy="5302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256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550" y="1974850"/>
            <a:ext cx="7454900" cy="290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30744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hp\Desktop\FLT3 AML\METFORMİ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850" y="1273175"/>
            <a:ext cx="6972300" cy="431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3918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hp\Desktop\FLT3 AML\GİLTERİTİNİB+VENOTOCLA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971675"/>
            <a:ext cx="6248400" cy="2914650"/>
          </a:xfrm>
          <a:prstGeom prst="rect">
            <a:avLst/>
          </a:prstGeom>
          <a:noFill/>
          <a:extLst>
            <a:ext uri="{909E8E84-426E-40DD-AFC4-6F175D3DCCD1}">
              <a14:hiddenFill xmlns:a14="http://schemas.microsoft.com/office/drawing/2010/main">
                <a:solidFill>
                  <a:srgbClr val="FFFFFF"/>
                </a:solidFill>
              </a14:hiddenFill>
            </a:ext>
          </a:extLst>
        </p:spPr>
      </p:pic>
      <p:sp>
        <p:nvSpPr>
          <p:cNvPr id="3" name="Altbilgi Yer Tutucusu 2"/>
          <p:cNvSpPr>
            <a:spLocks noGrp="1"/>
          </p:cNvSpPr>
          <p:nvPr>
            <p:ph type="ftr" sz="quarter" idx="11"/>
          </p:nvPr>
        </p:nvSpPr>
        <p:spPr>
          <a:xfrm>
            <a:off x="899592" y="5157192"/>
            <a:ext cx="7776864" cy="365125"/>
          </a:xfrm>
        </p:spPr>
        <p:txBody>
          <a:bodyPr/>
          <a:lstStyle/>
          <a:p>
            <a:r>
              <a:rPr lang="tr-TR" dirty="0" err="1"/>
              <a:t>Venetoklaks</a:t>
            </a:r>
            <a:r>
              <a:rPr lang="tr-TR" dirty="0"/>
              <a:t> ve </a:t>
            </a:r>
            <a:r>
              <a:rPr lang="tr-TR" dirty="0" err="1"/>
              <a:t>gilteritinib</a:t>
            </a:r>
            <a:r>
              <a:rPr lang="tr-TR" dirty="0"/>
              <a:t> kombinasyonu, </a:t>
            </a:r>
            <a:r>
              <a:rPr lang="tr-TR" dirty="0" err="1"/>
              <a:t>AML'li</a:t>
            </a:r>
            <a:r>
              <a:rPr lang="tr-TR" dirty="0"/>
              <a:t> yüksek riskli, mutasyon tanımlı hasta grubunda mevcut standartlara göre yanıt sıklığını ve derinliğini potansiyel olarak iyileştiren, oldukça etkili ve </a:t>
            </a:r>
            <a:r>
              <a:rPr lang="tr-TR" dirty="0" err="1"/>
              <a:t>tolere</a:t>
            </a:r>
            <a:r>
              <a:rPr lang="tr-TR" dirty="0"/>
              <a:t> edilebilir bir oral kombinasyon rejimidir.</a:t>
            </a:r>
          </a:p>
        </p:txBody>
      </p:sp>
    </p:spTree>
    <p:extLst>
      <p:ext uri="{BB962C8B-B14F-4D97-AF65-F5344CB8AC3E}">
        <p14:creationId xmlns:p14="http://schemas.microsoft.com/office/powerpoint/2010/main" val="36344582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hp\Desktop\FLT3 AML\GİLTERİTİNİB+VENOTOCLAX-AZASİTİDİ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836712"/>
            <a:ext cx="6635750" cy="3905250"/>
          </a:xfrm>
          <a:prstGeom prst="rect">
            <a:avLst/>
          </a:prstGeom>
          <a:noFill/>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a:xfrm>
            <a:off x="971600" y="5301208"/>
            <a:ext cx="7488832" cy="365125"/>
          </a:xfrm>
        </p:spPr>
        <p:txBody>
          <a:bodyPr/>
          <a:lstStyle/>
          <a:p>
            <a:r>
              <a:rPr lang="tr-TR" dirty="0"/>
              <a:t>Y</a:t>
            </a:r>
            <a:r>
              <a:rPr lang="tr-TR" dirty="0" smtClean="0"/>
              <a:t>eni </a:t>
            </a:r>
            <a:r>
              <a:rPr lang="tr-TR" dirty="0"/>
              <a:t>teşhis edilen FLT3 mutasyonlu </a:t>
            </a:r>
            <a:r>
              <a:rPr lang="tr-TR" dirty="0" err="1"/>
              <a:t>AML'de</a:t>
            </a:r>
            <a:r>
              <a:rPr lang="tr-TR" dirty="0"/>
              <a:t> yüksek CR/</a:t>
            </a:r>
            <a:r>
              <a:rPr lang="tr-TR" dirty="0" err="1"/>
              <a:t>CRi</a:t>
            </a:r>
            <a:r>
              <a:rPr lang="tr-TR" dirty="0"/>
              <a:t> oranları, derin FLT3 moleküler yanıtları ve cesaretlendirici sağ kalımla sonuçlandı </a:t>
            </a:r>
          </a:p>
        </p:txBody>
      </p:sp>
    </p:spTree>
    <p:extLst>
      <p:ext uri="{BB962C8B-B14F-4D97-AF65-F5344CB8AC3E}">
        <p14:creationId xmlns:p14="http://schemas.microsoft.com/office/powerpoint/2010/main" val="2080928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p\Desktop\FLT3 AML\NCCN İNDUKSİY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5225" y="996950"/>
            <a:ext cx="6813550" cy="486410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2051720" y="4653136"/>
            <a:ext cx="5256584" cy="72008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4675244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55 yıldır </a:t>
            </a:r>
            <a:r>
              <a:rPr lang="tr-TR" dirty="0" err="1" smtClean="0"/>
              <a:t>AML’de</a:t>
            </a:r>
            <a:r>
              <a:rPr lang="tr-TR" dirty="0" smtClean="0"/>
              <a:t> ana tedavi 7+3</a:t>
            </a:r>
          </a:p>
          <a:p>
            <a:r>
              <a:rPr lang="tr-TR" dirty="0" smtClean="0"/>
              <a:t>Genetik </a:t>
            </a:r>
            <a:r>
              <a:rPr lang="tr-TR" dirty="0"/>
              <a:t>risk sınıflandırmaları </a:t>
            </a:r>
            <a:r>
              <a:rPr lang="tr-TR" dirty="0" smtClean="0"/>
              <a:t>ile birlikte  hedefe yönelik moleküller keşfedildi</a:t>
            </a:r>
          </a:p>
          <a:p>
            <a:r>
              <a:rPr lang="tr-TR" dirty="0" smtClean="0"/>
              <a:t>Yeni moleküller bu tedaviye (7+3) eklenerek PFS ve </a:t>
            </a:r>
            <a:r>
              <a:rPr lang="tr-TR" dirty="0" err="1" smtClean="0"/>
              <a:t>OS’de</a:t>
            </a:r>
            <a:r>
              <a:rPr lang="tr-TR" dirty="0" smtClean="0"/>
              <a:t> artışlar amaçlandı.</a:t>
            </a:r>
            <a:endParaRPr lang="tr-TR" dirty="0"/>
          </a:p>
        </p:txBody>
      </p:sp>
    </p:spTree>
    <p:extLst>
      <p:ext uri="{BB962C8B-B14F-4D97-AF65-F5344CB8AC3E}">
        <p14:creationId xmlns:p14="http://schemas.microsoft.com/office/powerpoint/2010/main" val="15421748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hp\Desktop\FLT3 AML\NCCN, İNTENSİVE KT UYGUN DEĞİ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111250"/>
            <a:ext cx="7010400" cy="463550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flipV="1">
            <a:off x="3491880" y="4725144"/>
            <a:ext cx="3024336" cy="288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0769308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hp\Desktop\FLT3 AML\NCCN, KONSOLİDASY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7925" y="1082675"/>
            <a:ext cx="6788150" cy="469265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1979712" y="3068960"/>
            <a:ext cx="4896544" cy="57606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004541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hp\Desktop\FLT3 AML\NCCN, İDAM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3375" y="1327150"/>
            <a:ext cx="5937250" cy="420370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1259632" y="2924944"/>
            <a:ext cx="5904656" cy="64807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5735846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hp\Desktop\FLT3 AML\NCCN, REİNDÜKSİY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975" y="1333500"/>
            <a:ext cx="7004050" cy="419100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2699792" y="2564904"/>
            <a:ext cx="2232248" cy="72008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1523729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Ancak bu gelişmelere rağmen, </a:t>
            </a:r>
            <a:r>
              <a:rPr lang="tr-TR" dirty="0" err="1"/>
              <a:t>relapse</a:t>
            </a:r>
            <a:r>
              <a:rPr lang="tr-TR" dirty="0"/>
              <a:t>/</a:t>
            </a:r>
            <a:r>
              <a:rPr lang="tr-TR" dirty="0" err="1"/>
              <a:t>refrakter</a:t>
            </a:r>
            <a:r>
              <a:rPr lang="tr-TR" dirty="0"/>
              <a:t> (R/R) AML için 5 yıllık sağ kalım oranı %40'ın altında kalmaya devam </a:t>
            </a:r>
            <a:r>
              <a:rPr lang="tr-TR" dirty="0" smtClean="0"/>
              <a:t>ediyor.</a:t>
            </a:r>
            <a:endParaRPr lang="tr-TR" dirty="0"/>
          </a:p>
        </p:txBody>
      </p:sp>
    </p:spTree>
    <p:extLst>
      <p:ext uri="{BB962C8B-B14F-4D97-AF65-F5344CB8AC3E}">
        <p14:creationId xmlns:p14="http://schemas.microsoft.com/office/powerpoint/2010/main" val="30800729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563888" y="2852936"/>
            <a:ext cx="720080" cy="3337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Oval 2"/>
          <p:cNvSpPr/>
          <p:nvPr/>
        </p:nvSpPr>
        <p:spPr>
          <a:xfrm>
            <a:off x="1187624" y="157493"/>
            <a:ext cx="6624736" cy="5724636"/>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tr-TR"/>
          </a:p>
        </p:txBody>
      </p:sp>
      <p:sp>
        <p:nvSpPr>
          <p:cNvPr id="4" name="Oval 3"/>
          <p:cNvSpPr/>
          <p:nvPr/>
        </p:nvSpPr>
        <p:spPr>
          <a:xfrm>
            <a:off x="3879087" y="2636912"/>
            <a:ext cx="864096"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Oval 4"/>
          <p:cNvSpPr/>
          <p:nvPr/>
        </p:nvSpPr>
        <p:spPr>
          <a:xfrm>
            <a:off x="2627784" y="1844824"/>
            <a:ext cx="3096344" cy="26642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2123728" y="1134459"/>
            <a:ext cx="4536504" cy="41044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Çapraz Şerit 6"/>
          <p:cNvSpPr/>
          <p:nvPr/>
        </p:nvSpPr>
        <p:spPr>
          <a:xfrm flipV="1">
            <a:off x="7511851" y="2695775"/>
            <a:ext cx="559241" cy="648072"/>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 name="Çapraz Şerit 7"/>
          <p:cNvSpPr/>
          <p:nvPr/>
        </p:nvSpPr>
        <p:spPr>
          <a:xfrm flipV="1">
            <a:off x="4525548" y="2963784"/>
            <a:ext cx="559241" cy="648072"/>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 name="Çapraz Şerit 8"/>
          <p:cNvSpPr/>
          <p:nvPr/>
        </p:nvSpPr>
        <p:spPr>
          <a:xfrm flipV="1">
            <a:off x="5508104" y="2792148"/>
            <a:ext cx="559241" cy="648072"/>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 name="Çapraz Şerit 9"/>
          <p:cNvSpPr/>
          <p:nvPr/>
        </p:nvSpPr>
        <p:spPr>
          <a:xfrm flipV="1">
            <a:off x="6444208" y="2882811"/>
            <a:ext cx="559241" cy="648072"/>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33403956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0" y="1352550"/>
            <a:ext cx="6667500" cy="415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86747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sz="1200" b="1" dirty="0" err="1"/>
              <a:t>Leifheit</a:t>
            </a:r>
            <a:r>
              <a:rPr lang="tr-TR" sz="1200" b="1" dirty="0"/>
              <a:t> ME, Johnson G, </a:t>
            </a:r>
            <a:r>
              <a:rPr lang="tr-TR" sz="1200" b="1" dirty="0" err="1"/>
              <a:t>Kuzel</a:t>
            </a:r>
            <a:r>
              <a:rPr lang="tr-TR" sz="1200" b="1" dirty="0"/>
              <a:t> TM, </a:t>
            </a:r>
            <a:r>
              <a:rPr lang="tr-TR" sz="1200" b="1" dirty="0" err="1"/>
              <a:t>Schneider</a:t>
            </a:r>
            <a:r>
              <a:rPr lang="tr-TR" sz="1200" b="1" dirty="0"/>
              <a:t> JR, </a:t>
            </a:r>
            <a:r>
              <a:rPr lang="tr-TR" sz="1200" b="1" dirty="0" err="1"/>
              <a:t>Barker</a:t>
            </a:r>
            <a:r>
              <a:rPr lang="tr-TR" sz="1200" b="1" dirty="0"/>
              <a:t> E, Yun HD, Ustun C, </a:t>
            </a:r>
            <a:r>
              <a:rPr lang="tr-TR" sz="1200" b="1" dirty="0" err="1"/>
              <a:t>Goldufsky</a:t>
            </a:r>
            <a:r>
              <a:rPr lang="tr-TR" sz="1200" b="1" dirty="0"/>
              <a:t> JW, </a:t>
            </a:r>
            <a:r>
              <a:rPr lang="tr-TR" sz="1200" b="1" dirty="0" err="1"/>
              <a:t>Gupta</a:t>
            </a:r>
            <a:r>
              <a:rPr lang="tr-TR" sz="1200" b="1" dirty="0"/>
              <a:t> K, </a:t>
            </a:r>
            <a:r>
              <a:rPr lang="tr-TR" sz="1200" b="1" dirty="0" err="1"/>
              <a:t>Marzo</a:t>
            </a:r>
            <a:r>
              <a:rPr lang="tr-TR" sz="1200" b="1" dirty="0"/>
              <a:t> AL. </a:t>
            </a:r>
            <a:r>
              <a:rPr lang="tr-TR" sz="1200" b="1" dirty="0" err="1"/>
              <a:t>Enhancing</a:t>
            </a:r>
            <a:r>
              <a:rPr lang="tr-TR" sz="1200" b="1" dirty="0"/>
              <a:t> </a:t>
            </a:r>
            <a:r>
              <a:rPr lang="tr-TR" sz="1200" b="1" dirty="0" err="1"/>
              <a:t>Therapeutic</a:t>
            </a:r>
            <a:r>
              <a:rPr lang="tr-TR" sz="1200" b="1" dirty="0"/>
              <a:t> </a:t>
            </a:r>
            <a:r>
              <a:rPr lang="tr-TR" sz="1200" b="1" dirty="0" err="1"/>
              <a:t>Efficacy</a:t>
            </a:r>
            <a:r>
              <a:rPr lang="tr-TR" sz="1200" b="1" dirty="0"/>
              <a:t> of FLT3 </a:t>
            </a:r>
            <a:r>
              <a:rPr lang="tr-TR" sz="1200" b="1" dirty="0" err="1"/>
              <a:t>Inhibitors</a:t>
            </a:r>
            <a:r>
              <a:rPr lang="tr-TR" sz="1200" b="1" dirty="0"/>
              <a:t> </a:t>
            </a:r>
            <a:r>
              <a:rPr lang="tr-TR" sz="1200" b="1" dirty="0" err="1"/>
              <a:t>with</a:t>
            </a:r>
            <a:r>
              <a:rPr lang="tr-TR" sz="1200" b="1" dirty="0"/>
              <a:t> Combination </a:t>
            </a:r>
            <a:r>
              <a:rPr lang="tr-TR" sz="1200" b="1" dirty="0" err="1"/>
              <a:t>Therapy</a:t>
            </a:r>
            <a:r>
              <a:rPr lang="tr-TR" sz="1200" b="1" dirty="0"/>
              <a:t> </a:t>
            </a:r>
            <a:r>
              <a:rPr lang="tr-TR" sz="1200" b="1" dirty="0" err="1"/>
              <a:t>for</a:t>
            </a:r>
            <a:r>
              <a:rPr lang="tr-TR" sz="1200" b="1" dirty="0"/>
              <a:t> </a:t>
            </a:r>
            <a:r>
              <a:rPr lang="tr-TR" sz="1200" b="1" dirty="0" err="1"/>
              <a:t>Treatment</a:t>
            </a:r>
            <a:r>
              <a:rPr lang="tr-TR" sz="1200" b="1" dirty="0"/>
              <a:t> of </a:t>
            </a:r>
            <a:r>
              <a:rPr lang="tr-TR" sz="1200" b="1" dirty="0" err="1"/>
              <a:t>Acute</a:t>
            </a:r>
            <a:r>
              <a:rPr lang="tr-TR" sz="1200" b="1" dirty="0"/>
              <a:t> </a:t>
            </a:r>
            <a:r>
              <a:rPr lang="tr-TR" sz="1200" b="1" dirty="0" err="1"/>
              <a:t>Myeloid</a:t>
            </a:r>
            <a:r>
              <a:rPr lang="tr-TR" sz="1200" b="1" dirty="0"/>
              <a:t> </a:t>
            </a:r>
            <a:r>
              <a:rPr lang="tr-TR" sz="1200" b="1" dirty="0" err="1"/>
              <a:t>Leukemia</a:t>
            </a:r>
            <a:r>
              <a:rPr lang="tr-TR" sz="1200" b="1" dirty="0"/>
              <a:t>. </a:t>
            </a:r>
            <a:r>
              <a:rPr lang="tr-TR" sz="1200" b="1" dirty="0" err="1"/>
              <a:t>Int</a:t>
            </a:r>
            <a:r>
              <a:rPr lang="tr-TR" sz="1200" b="1" dirty="0"/>
              <a:t> J </a:t>
            </a:r>
            <a:r>
              <a:rPr lang="tr-TR" sz="1200" b="1" dirty="0" err="1"/>
              <a:t>Mol</a:t>
            </a:r>
            <a:r>
              <a:rPr lang="tr-TR" sz="1200" b="1" dirty="0"/>
              <a:t> </a:t>
            </a:r>
            <a:r>
              <a:rPr lang="tr-TR" sz="1200" b="1" dirty="0" err="1"/>
              <a:t>Sci</a:t>
            </a:r>
            <a:r>
              <a:rPr lang="tr-TR" sz="1200" b="1" dirty="0"/>
              <a:t>. 2024 </a:t>
            </a:r>
            <a:r>
              <a:rPr lang="tr-TR" sz="1200" b="1" dirty="0" err="1"/>
              <a:t>Aug</a:t>
            </a:r>
            <a:r>
              <a:rPr lang="tr-TR" sz="1200" b="1" dirty="0"/>
              <a:t> 30;25(17):9448. </a:t>
            </a:r>
            <a:r>
              <a:rPr lang="tr-TR" sz="1200" b="1" dirty="0" err="1"/>
              <a:t>doi</a:t>
            </a:r>
            <a:r>
              <a:rPr lang="tr-TR" sz="1200" b="1" dirty="0"/>
              <a:t>: 10.3390/ijms25179448. </a:t>
            </a:r>
            <a:endParaRPr lang="tr-TR" sz="1200" b="1" dirty="0" smtClean="0"/>
          </a:p>
          <a:p>
            <a:r>
              <a:rPr lang="tr-TR" sz="1200" b="1" dirty="0" err="1"/>
              <a:t>Tecik</a:t>
            </a:r>
            <a:r>
              <a:rPr lang="tr-TR" sz="1200" b="1" dirty="0"/>
              <a:t> M, Adan A. </a:t>
            </a:r>
            <a:r>
              <a:rPr lang="tr-TR" sz="1200" b="1" dirty="0" err="1"/>
              <a:t>Emerging</a:t>
            </a:r>
            <a:r>
              <a:rPr lang="tr-TR" sz="1200" b="1" dirty="0"/>
              <a:t> DNA </a:t>
            </a:r>
            <a:r>
              <a:rPr lang="tr-TR" sz="1200" b="1" dirty="0" err="1"/>
              <a:t>Methylome</a:t>
            </a:r>
            <a:r>
              <a:rPr lang="tr-TR" sz="1200" b="1" dirty="0"/>
              <a:t> </a:t>
            </a:r>
            <a:r>
              <a:rPr lang="tr-TR" sz="1200" b="1" dirty="0" err="1"/>
              <a:t>Targets</a:t>
            </a:r>
            <a:r>
              <a:rPr lang="tr-TR" sz="1200" b="1" dirty="0"/>
              <a:t> in FLT3-ITD-Positive </a:t>
            </a:r>
            <a:r>
              <a:rPr lang="tr-TR" sz="1200" b="1" dirty="0" err="1"/>
              <a:t>Acute</a:t>
            </a:r>
            <a:r>
              <a:rPr lang="tr-TR" sz="1200" b="1" dirty="0"/>
              <a:t> </a:t>
            </a:r>
            <a:r>
              <a:rPr lang="tr-TR" sz="1200" b="1" dirty="0" err="1"/>
              <a:t>Myeloid</a:t>
            </a:r>
            <a:r>
              <a:rPr lang="tr-TR" sz="1200" b="1" dirty="0"/>
              <a:t> </a:t>
            </a:r>
            <a:r>
              <a:rPr lang="tr-TR" sz="1200" b="1" dirty="0" err="1"/>
              <a:t>Leukemia</a:t>
            </a:r>
            <a:r>
              <a:rPr lang="tr-TR" sz="1200" b="1" dirty="0"/>
              <a:t>: Combination </a:t>
            </a:r>
            <a:r>
              <a:rPr lang="tr-TR" sz="1200" b="1" dirty="0" err="1"/>
              <a:t>Therapy</a:t>
            </a:r>
            <a:r>
              <a:rPr lang="tr-TR" sz="1200" b="1" dirty="0"/>
              <a:t> </a:t>
            </a:r>
            <a:r>
              <a:rPr lang="tr-TR" sz="1200" b="1" dirty="0" err="1"/>
              <a:t>with</a:t>
            </a:r>
            <a:r>
              <a:rPr lang="tr-TR" sz="1200" b="1" dirty="0"/>
              <a:t> </a:t>
            </a:r>
            <a:r>
              <a:rPr lang="tr-TR" sz="1200" b="1" dirty="0" err="1"/>
              <a:t>Clinically</a:t>
            </a:r>
            <a:r>
              <a:rPr lang="tr-TR" sz="1200" b="1" dirty="0"/>
              <a:t> </a:t>
            </a:r>
            <a:r>
              <a:rPr lang="tr-TR" sz="1200" b="1" dirty="0" err="1"/>
              <a:t>Approved</a:t>
            </a:r>
            <a:r>
              <a:rPr lang="tr-TR" sz="1200" b="1" dirty="0"/>
              <a:t> FLT3 </a:t>
            </a:r>
            <a:r>
              <a:rPr lang="tr-TR" sz="1200" b="1" dirty="0" err="1"/>
              <a:t>Inhibitors</a:t>
            </a:r>
            <a:r>
              <a:rPr lang="tr-TR" sz="1200" b="1" dirty="0"/>
              <a:t>. </a:t>
            </a:r>
            <a:r>
              <a:rPr lang="tr-TR" sz="1200" b="1" dirty="0" err="1"/>
              <a:t>Curr</a:t>
            </a:r>
            <a:r>
              <a:rPr lang="tr-TR" sz="1200" b="1" dirty="0"/>
              <a:t> </a:t>
            </a:r>
            <a:r>
              <a:rPr lang="tr-TR" sz="1200" b="1" dirty="0" err="1"/>
              <a:t>Treat</a:t>
            </a:r>
            <a:r>
              <a:rPr lang="tr-TR" sz="1200" b="1" dirty="0"/>
              <a:t> </a:t>
            </a:r>
            <a:r>
              <a:rPr lang="tr-TR" sz="1200" b="1" dirty="0" err="1"/>
              <a:t>Options</a:t>
            </a:r>
            <a:r>
              <a:rPr lang="tr-TR" sz="1200" b="1" dirty="0"/>
              <a:t> </a:t>
            </a:r>
            <a:r>
              <a:rPr lang="tr-TR" sz="1200" b="1" dirty="0" err="1"/>
              <a:t>Oncol</a:t>
            </a:r>
            <a:r>
              <a:rPr lang="tr-TR" sz="1200" b="1" dirty="0"/>
              <a:t>. 2024 Jun;25(6):719-751. </a:t>
            </a:r>
            <a:r>
              <a:rPr lang="tr-TR" sz="1200" b="1" dirty="0" err="1"/>
              <a:t>doi</a:t>
            </a:r>
            <a:r>
              <a:rPr lang="tr-TR" sz="1200" b="1" dirty="0"/>
              <a:t>: 10.1007/s11864-024-01202-7. </a:t>
            </a:r>
            <a:endParaRPr lang="tr-TR" sz="1200" b="1" dirty="0" smtClean="0"/>
          </a:p>
          <a:p>
            <a:r>
              <a:rPr lang="tr-TR" sz="1200" b="1" dirty="0" err="1"/>
              <a:t>Perl</a:t>
            </a:r>
            <a:r>
              <a:rPr lang="tr-TR" sz="1200" b="1" dirty="0"/>
              <a:t> AE, </a:t>
            </a:r>
            <a:r>
              <a:rPr lang="tr-TR" sz="1200" b="1" dirty="0" err="1"/>
              <a:t>Larson</a:t>
            </a:r>
            <a:r>
              <a:rPr lang="tr-TR" sz="1200" b="1" dirty="0"/>
              <a:t> RA, </a:t>
            </a:r>
            <a:r>
              <a:rPr lang="tr-TR" sz="1200" b="1" dirty="0" err="1"/>
              <a:t>Podoltsev</a:t>
            </a:r>
            <a:r>
              <a:rPr lang="tr-TR" sz="1200" b="1" dirty="0"/>
              <a:t> NA, </a:t>
            </a:r>
            <a:r>
              <a:rPr lang="tr-TR" sz="1200" b="1" dirty="0" err="1"/>
              <a:t>Strickland</a:t>
            </a:r>
            <a:r>
              <a:rPr lang="tr-TR" sz="1200" b="1" dirty="0"/>
              <a:t> S, </a:t>
            </a:r>
            <a:r>
              <a:rPr lang="tr-TR" sz="1200" b="1" dirty="0" err="1"/>
              <a:t>Wang</a:t>
            </a:r>
            <a:r>
              <a:rPr lang="tr-TR" sz="1200" b="1" dirty="0"/>
              <a:t> ES, </a:t>
            </a:r>
            <a:r>
              <a:rPr lang="tr-TR" sz="1200" b="1" dirty="0" err="1"/>
              <a:t>Atallah</a:t>
            </a:r>
            <a:r>
              <a:rPr lang="tr-TR" sz="1200" b="1" dirty="0"/>
              <a:t> E, </a:t>
            </a:r>
            <a:r>
              <a:rPr lang="tr-TR" sz="1200" b="1" dirty="0" err="1"/>
              <a:t>Schiller</a:t>
            </a:r>
            <a:r>
              <a:rPr lang="tr-TR" sz="1200" b="1" dirty="0"/>
              <a:t> GJ, </a:t>
            </a:r>
            <a:r>
              <a:rPr lang="tr-TR" sz="1200" b="1" dirty="0" err="1"/>
              <a:t>Martinelli</a:t>
            </a:r>
            <a:r>
              <a:rPr lang="tr-TR" sz="1200" b="1" dirty="0"/>
              <a:t> G, </a:t>
            </a:r>
            <a:r>
              <a:rPr lang="tr-TR" sz="1200" b="1" dirty="0" err="1"/>
              <a:t>Neubauer</a:t>
            </a:r>
            <a:r>
              <a:rPr lang="tr-TR" sz="1200" b="1" dirty="0"/>
              <a:t> A, Sierra J, </a:t>
            </a:r>
            <a:r>
              <a:rPr lang="tr-TR" sz="1200" b="1" dirty="0" err="1"/>
              <a:t>Montesinos</a:t>
            </a:r>
            <a:r>
              <a:rPr lang="tr-TR" sz="1200" b="1" dirty="0"/>
              <a:t> P, </a:t>
            </a:r>
            <a:r>
              <a:rPr lang="tr-TR" sz="1200" b="1" dirty="0" err="1"/>
              <a:t>Récher</a:t>
            </a:r>
            <a:r>
              <a:rPr lang="tr-TR" sz="1200" b="1" dirty="0"/>
              <a:t> C, </a:t>
            </a:r>
            <a:r>
              <a:rPr lang="tr-TR" sz="1200" b="1" dirty="0" err="1"/>
              <a:t>Yoon</a:t>
            </a:r>
            <a:r>
              <a:rPr lang="tr-TR" sz="1200" b="1" dirty="0"/>
              <a:t> SS, </a:t>
            </a:r>
            <a:r>
              <a:rPr lang="tr-TR" sz="1200" b="1" dirty="0" err="1"/>
              <a:t>Hosono</a:t>
            </a:r>
            <a:r>
              <a:rPr lang="tr-TR" sz="1200" b="1" dirty="0"/>
              <a:t> N, </a:t>
            </a:r>
            <a:r>
              <a:rPr lang="tr-TR" sz="1200" b="1" dirty="0" err="1"/>
              <a:t>Onozawa</a:t>
            </a:r>
            <a:r>
              <a:rPr lang="tr-TR" sz="1200" b="1" dirty="0"/>
              <a:t> M, </a:t>
            </a:r>
            <a:r>
              <a:rPr lang="tr-TR" sz="1200" b="1" dirty="0" err="1"/>
              <a:t>Chiba</a:t>
            </a:r>
            <a:r>
              <a:rPr lang="tr-TR" sz="1200" b="1" dirty="0"/>
              <a:t> S, Kim HJ, </a:t>
            </a:r>
            <a:r>
              <a:rPr lang="tr-TR" sz="1200" b="1" dirty="0" err="1"/>
              <a:t>Hasabou</a:t>
            </a:r>
            <a:r>
              <a:rPr lang="tr-TR" sz="1200" b="1" dirty="0"/>
              <a:t> N, Lu Q, </a:t>
            </a:r>
            <a:r>
              <a:rPr lang="tr-TR" sz="1200" b="1" dirty="0" err="1"/>
              <a:t>Tiu</a:t>
            </a:r>
            <a:r>
              <a:rPr lang="tr-TR" sz="1200" b="1" dirty="0"/>
              <a:t> R, </a:t>
            </a:r>
            <a:r>
              <a:rPr lang="tr-TR" sz="1200" b="1" dirty="0" err="1"/>
              <a:t>Levis</a:t>
            </a:r>
            <a:r>
              <a:rPr lang="tr-TR" sz="1200" b="1" dirty="0"/>
              <a:t> MJ. </a:t>
            </a:r>
            <a:r>
              <a:rPr lang="tr-TR" sz="1200" b="1" dirty="0" err="1"/>
              <a:t>Follow-up</a:t>
            </a:r>
            <a:r>
              <a:rPr lang="tr-TR" sz="1200" b="1" dirty="0"/>
              <a:t> of </a:t>
            </a:r>
            <a:r>
              <a:rPr lang="tr-TR" sz="1200" b="1" dirty="0" err="1"/>
              <a:t>patients</a:t>
            </a:r>
            <a:r>
              <a:rPr lang="tr-TR" sz="1200" b="1" dirty="0"/>
              <a:t> </a:t>
            </a:r>
            <a:r>
              <a:rPr lang="tr-TR" sz="1200" b="1" dirty="0" err="1"/>
              <a:t>with</a:t>
            </a:r>
            <a:r>
              <a:rPr lang="tr-TR" sz="1200" b="1" dirty="0"/>
              <a:t> R/R FLT3-mutation-positive AML </a:t>
            </a:r>
            <a:r>
              <a:rPr lang="tr-TR" sz="1200" b="1" dirty="0" err="1"/>
              <a:t>treated</a:t>
            </a:r>
            <a:r>
              <a:rPr lang="tr-TR" sz="1200" b="1" dirty="0"/>
              <a:t> </a:t>
            </a:r>
            <a:r>
              <a:rPr lang="tr-TR" sz="1200" b="1" dirty="0" err="1"/>
              <a:t>with</a:t>
            </a:r>
            <a:r>
              <a:rPr lang="tr-TR" sz="1200" b="1" dirty="0"/>
              <a:t> </a:t>
            </a:r>
            <a:r>
              <a:rPr lang="tr-TR" sz="1200" b="1" dirty="0" err="1"/>
              <a:t>gilteritinib</a:t>
            </a:r>
            <a:r>
              <a:rPr lang="tr-TR" sz="1200" b="1" dirty="0"/>
              <a:t> in </a:t>
            </a:r>
            <a:r>
              <a:rPr lang="tr-TR" sz="1200" b="1" dirty="0" err="1"/>
              <a:t>the</a:t>
            </a:r>
            <a:r>
              <a:rPr lang="tr-TR" sz="1200" b="1" dirty="0"/>
              <a:t> </a:t>
            </a:r>
            <a:r>
              <a:rPr lang="tr-TR" sz="1200" b="1" dirty="0" err="1"/>
              <a:t>phase</a:t>
            </a:r>
            <a:r>
              <a:rPr lang="tr-TR" sz="1200" b="1" dirty="0"/>
              <a:t> 3 ADMIRAL </a:t>
            </a:r>
            <a:r>
              <a:rPr lang="tr-TR" sz="1200" b="1" dirty="0" err="1"/>
              <a:t>trial</a:t>
            </a:r>
            <a:r>
              <a:rPr lang="tr-TR" sz="1200" b="1" dirty="0"/>
              <a:t>. Blood. 2022 </a:t>
            </a:r>
            <a:r>
              <a:rPr lang="tr-TR" sz="1200" b="1" dirty="0" err="1"/>
              <a:t>Jun</a:t>
            </a:r>
            <a:r>
              <a:rPr lang="tr-TR" sz="1200" b="1" dirty="0"/>
              <a:t> 9;139(23):3366-3375. </a:t>
            </a:r>
            <a:r>
              <a:rPr lang="tr-TR" sz="1200" b="1" dirty="0" err="1"/>
              <a:t>doi</a:t>
            </a:r>
            <a:r>
              <a:rPr lang="tr-TR" sz="1200" b="1" dirty="0"/>
              <a:t>: 10.1182/blood.2021011583</a:t>
            </a:r>
            <a:r>
              <a:rPr lang="tr-TR" sz="1200" b="1" dirty="0" smtClean="0"/>
              <a:t>.</a:t>
            </a:r>
          </a:p>
          <a:p>
            <a:r>
              <a:rPr lang="tr-TR" sz="1200" b="1" dirty="0" err="1"/>
              <a:t>Pollyea</a:t>
            </a:r>
            <a:r>
              <a:rPr lang="tr-TR" sz="1200" b="1" dirty="0"/>
              <a:t> DA, </a:t>
            </a:r>
            <a:r>
              <a:rPr lang="tr-TR" sz="1200" b="1" dirty="0" err="1"/>
              <a:t>Bixby</a:t>
            </a:r>
            <a:r>
              <a:rPr lang="tr-TR" sz="1200" b="1" dirty="0"/>
              <a:t> D, </a:t>
            </a:r>
            <a:r>
              <a:rPr lang="tr-TR" sz="1200" b="1" dirty="0" err="1"/>
              <a:t>Perl</a:t>
            </a:r>
            <a:r>
              <a:rPr lang="tr-TR" sz="1200" b="1" dirty="0"/>
              <a:t> A, </a:t>
            </a:r>
            <a:r>
              <a:rPr lang="tr-TR" sz="1200" b="1" dirty="0" err="1"/>
              <a:t>Bhatt</a:t>
            </a:r>
            <a:r>
              <a:rPr lang="tr-TR" sz="1200" b="1" dirty="0"/>
              <a:t> VR, </a:t>
            </a:r>
            <a:r>
              <a:rPr lang="tr-TR" sz="1200" b="1" dirty="0" err="1"/>
              <a:t>Altman</a:t>
            </a:r>
            <a:r>
              <a:rPr lang="tr-TR" sz="1200" b="1" dirty="0"/>
              <a:t> JK, </a:t>
            </a:r>
            <a:r>
              <a:rPr lang="tr-TR" sz="1200" b="1" dirty="0" err="1"/>
              <a:t>Appelbaum</a:t>
            </a:r>
            <a:r>
              <a:rPr lang="tr-TR" sz="1200" b="1" dirty="0"/>
              <a:t> FR, de Lima M, </a:t>
            </a:r>
            <a:r>
              <a:rPr lang="tr-TR" sz="1200" b="1" dirty="0" err="1"/>
              <a:t>Fathi</a:t>
            </a:r>
            <a:r>
              <a:rPr lang="tr-TR" sz="1200" b="1" dirty="0"/>
              <a:t> AT, Foran JM, </a:t>
            </a:r>
            <a:r>
              <a:rPr lang="tr-TR" sz="1200" b="1" dirty="0" err="1"/>
              <a:t>Gojo</a:t>
            </a:r>
            <a:r>
              <a:rPr lang="tr-TR" sz="1200" b="1" dirty="0"/>
              <a:t> I, </a:t>
            </a:r>
            <a:r>
              <a:rPr lang="tr-TR" sz="1200" b="1" dirty="0" err="1"/>
              <a:t>Hall</a:t>
            </a:r>
            <a:r>
              <a:rPr lang="tr-TR" sz="1200" b="1" dirty="0"/>
              <a:t> AC, </a:t>
            </a:r>
            <a:r>
              <a:rPr lang="tr-TR" sz="1200" b="1" dirty="0" err="1"/>
              <a:t>Jacoby</a:t>
            </a:r>
            <a:r>
              <a:rPr lang="tr-TR" sz="1200" b="1" dirty="0"/>
              <a:t> M, </a:t>
            </a:r>
            <a:r>
              <a:rPr lang="tr-TR" sz="1200" b="1" dirty="0" err="1"/>
              <a:t>Lancet</a:t>
            </a:r>
            <a:r>
              <a:rPr lang="tr-TR" sz="1200" b="1" dirty="0"/>
              <a:t> J, </a:t>
            </a:r>
            <a:r>
              <a:rPr lang="tr-TR" sz="1200" b="1" dirty="0" err="1"/>
              <a:t>Mannis</a:t>
            </a:r>
            <a:r>
              <a:rPr lang="tr-TR" sz="1200" b="1" dirty="0"/>
              <a:t> G, </a:t>
            </a:r>
            <a:r>
              <a:rPr lang="tr-TR" sz="1200" b="1" dirty="0" err="1"/>
              <a:t>Marcucci</a:t>
            </a:r>
            <a:r>
              <a:rPr lang="tr-TR" sz="1200" b="1" dirty="0"/>
              <a:t> G, Martin MG, </a:t>
            </a:r>
            <a:r>
              <a:rPr lang="tr-TR" sz="1200" b="1" dirty="0" err="1"/>
              <a:t>Mims</a:t>
            </a:r>
            <a:r>
              <a:rPr lang="tr-TR" sz="1200" b="1" dirty="0"/>
              <a:t> A, </a:t>
            </a:r>
            <a:r>
              <a:rPr lang="tr-TR" sz="1200" b="1" dirty="0" err="1"/>
              <a:t>Neff</a:t>
            </a:r>
            <a:r>
              <a:rPr lang="tr-TR" sz="1200" b="1" dirty="0"/>
              <a:t> J, </a:t>
            </a:r>
            <a:r>
              <a:rPr lang="tr-TR" sz="1200" b="1" dirty="0" err="1"/>
              <a:t>Nejati</a:t>
            </a:r>
            <a:r>
              <a:rPr lang="tr-TR" sz="1200" b="1" dirty="0"/>
              <a:t> R, </a:t>
            </a:r>
            <a:r>
              <a:rPr lang="tr-TR" sz="1200" b="1" dirty="0" err="1"/>
              <a:t>Olin</a:t>
            </a:r>
            <a:r>
              <a:rPr lang="tr-TR" sz="1200" b="1" dirty="0"/>
              <a:t> R, </a:t>
            </a:r>
            <a:r>
              <a:rPr lang="tr-TR" sz="1200" b="1" dirty="0" err="1"/>
              <a:t>Percival</a:t>
            </a:r>
            <a:r>
              <a:rPr lang="tr-TR" sz="1200" b="1" dirty="0"/>
              <a:t> ME, </a:t>
            </a:r>
            <a:r>
              <a:rPr lang="tr-TR" sz="1200" b="1" dirty="0" err="1"/>
              <a:t>Prebet</a:t>
            </a:r>
            <a:r>
              <a:rPr lang="tr-TR" sz="1200" b="1" dirty="0"/>
              <a:t> T, </a:t>
            </a:r>
            <a:r>
              <a:rPr lang="tr-TR" sz="1200" b="1" dirty="0" err="1"/>
              <a:t>Przespolewski</a:t>
            </a:r>
            <a:r>
              <a:rPr lang="tr-TR" sz="1200" b="1" dirty="0"/>
              <a:t> A, </a:t>
            </a:r>
            <a:r>
              <a:rPr lang="tr-TR" sz="1200" b="1" dirty="0" err="1"/>
              <a:t>Rao</a:t>
            </a:r>
            <a:r>
              <a:rPr lang="tr-TR" sz="1200" b="1" dirty="0"/>
              <a:t> D, </a:t>
            </a:r>
            <a:r>
              <a:rPr lang="tr-TR" sz="1200" b="1" dirty="0" err="1"/>
              <a:t>Ravandi-Kashani</a:t>
            </a:r>
            <a:r>
              <a:rPr lang="tr-TR" sz="1200" b="1" dirty="0"/>
              <a:t> F, </a:t>
            </a:r>
            <a:r>
              <a:rPr lang="tr-TR" sz="1200" b="1" dirty="0" err="1"/>
              <a:t>Shami</a:t>
            </a:r>
            <a:r>
              <a:rPr lang="tr-TR" sz="1200" b="1" dirty="0"/>
              <a:t> PJ, Stone RM, </a:t>
            </a:r>
            <a:r>
              <a:rPr lang="tr-TR" sz="1200" b="1" dirty="0" err="1"/>
              <a:t>Strickland</a:t>
            </a:r>
            <a:r>
              <a:rPr lang="tr-TR" sz="1200" b="1" dirty="0"/>
              <a:t> SA, </a:t>
            </a:r>
            <a:r>
              <a:rPr lang="tr-TR" sz="1200" b="1" dirty="0" err="1"/>
              <a:t>Sweet</a:t>
            </a:r>
            <a:r>
              <a:rPr lang="tr-TR" sz="1200" b="1" dirty="0"/>
              <a:t> K, </a:t>
            </a:r>
            <a:r>
              <a:rPr lang="tr-TR" sz="1200" b="1" dirty="0" err="1"/>
              <a:t>Vachhani</a:t>
            </a:r>
            <a:r>
              <a:rPr lang="tr-TR" sz="1200" b="1" dirty="0"/>
              <a:t> P, </a:t>
            </a:r>
            <a:r>
              <a:rPr lang="tr-TR" sz="1200" b="1" dirty="0" err="1"/>
              <a:t>Wieduwilt</a:t>
            </a:r>
            <a:r>
              <a:rPr lang="tr-TR" sz="1200" b="1" dirty="0"/>
              <a:t> M, </a:t>
            </a:r>
            <a:r>
              <a:rPr lang="tr-TR" sz="1200" b="1" dirty="0" err="1"/>
              <a:t>Gregory</a:t>
            </a:r>
            <a:r>
              <a:rPr lang="tr-TR" sz="1200" b="1" dirty="0"/>
              <a:t> KM, </a:t>
            </a:r>
            <a:r>
              <a:rPr lang="tr-TR" sz="1200" b="1" dirty="0" err="1"/>
              <a:t>Ogba</a:t>
            </a:r>
            <a:r>
              <a:rPr lang="tr-TR" sz="1200" b="1" dirty="0"/>
              <a:t> N, </a:t>
            </a:r>
            <a:r>
              <a:rPr lang="tr-TR" sz="1200" b="1" dirty="0" err="1"/>
              <a:t>Tallman</a:t>
            </a:r>
            <a:r>
              <a:rPr lang="tr-TR" sz="1200" b="1" dirty="0"/>
              <a:t> MS. NCCN </a:t>
            </a:r>
            <a:r>
              <a:rPr lang="tr-TR" sz="1200" b="1" dirty="0" err="1"/>
              <a:t>Guidelines</a:t>
            </a:r>
            <a:r>
              <a:rPr lang="tr-TR" sz="1200" b="1" dirty="0"/>
              <a:t> </a:t>
            </a:r>
            <a:r>
              <a:rPr lang="tr-TR" sz="1200" b="1" dirty="0" err="1"/>
              <a:t>Insights</a:t>
            </a:r>
            <a:r>
              <a:rPr lang="tr-TR" sz="1200" b="1" dirty="0"/>
              <a:t>: </a:t>
            </a:r>
            <a:r>
              <a:rPr lang="tr-TR" sz="1200" b="1" dirty="0" err="1"/>
              <a:t>Acute</a:t>
            </a:r>
            <a:r>
              <a:rPr lang="tr-TR" sz="1200" b="1" dirty="0"/>
              <a:t> </a:t>
            </a:r>
            <a:r>
              <a:rPr lang="tr-TR" sz="1200" b="1" dirty="0" err="1"/>
              <a:t>Myeloid</a:t>
            </a:r>
            <a:r>
              <a:rPr lang="tr-TR" sz="1200" b="1" dirty="0"/>
              <a:t> </a:t>
            </a:r>
            <a:r>
              <a:rPr lang="tr-TR" sz="1200" b="1" dirty="0" err="1"/>
              <a:t>Leukemia</a:t>
            </a:r>
            <a:r>
              <a:rPr lang="tr-TR" sz="1200" b="1" dirty="0"/>
              <a:t>, </a:t>
            </a:r>
            <a:r>
              <a:rPr lang="tr-TR" sz="1200" b="1" dirty="0" err="1"/>
              <a:t>Version</a:t>
            </a:r>
            <a:r>
              <a:rPr lang="tr-TR" sz="1200" b="1" dirty="0"/>
              <a:t> 2.2021. J </a:t>
            </a:r>
            <a:r>
              <a:rPr lang="tr-TR" sz="1200" b="1" dirty="0" err="1"/>
              <a:t>Natl</a:t>
            </a:r>
            <a:r>
              <a:rPr lang="tr-TR" sz="1200" b="1" dirty="0"/>
              <a:t> </a:t>
            </a:r>
            <a:r>
              <a:rPr lang="tr-TR" sz="1200" b="1" dirty="0" err="1"/>
              <a:t>Compr</a:t>
            </a:r>
            <a:r>
              <a:rPr lang="tr-TR" sz="1200" b="1" dirty="0"/>
              <a:t> </a:t>
            </a:r>
            <a:r>
              <a:rPr lang="tr-TR" sz="1200" b="1" dirty="0" err="1"/>
              <a:t>Canc</a:t>
            </a:r>
            <a:r>
              <a:rPr lang="tr-TR" sz="1200" b="1" dirty="0"/>
              <a:t> </a:t>
            </a:r>
            <a:r>
              <a:rPr lang="tr-TR" sz="1200" b="1" dirty="0" err="1"/>
              <a:t>Netw</a:t>
            </a:r>
            <a:r>
              <a:rPr lang="tr-TR" sz="1200" b="1" dirty="0"/>
              <a:t>. 2021 Jan 6;19(1):16-27. </a:t>
            </a:r>
            <a:r>
              <a:rPr lang="tr-TR" sz="1200" b="1" dirty="0" err="1"/>
              <a:t>doi</a:t>
            </a:r>
            <a:r>
              <a:rPr lang="tr-TR" sz="1200" b="1" dirty="0"/>
              <a:t>: 10.6004/jnccn.2021.0002. </a:t>
            </a:r>
            <a:endParaRPr lang="tr-TR" sz="1200" b="1" dirty="0" smtClean="0"/>
          </a:p>
          <a:p>
            <a:r>
              <a:rPr lang="tr-TR" sz="1200" b="1" dirty="0" err="1"/>
              <a:t>Negotei</a:t>
            </a:r>
            <a:r>
              <a:rPr lang="tr-TR" sz="1200" b="1" dirty="0"/>
              <a:t> C, </a:t>
            </a:r>
            <a:r>
              <a:rPr lang="tr-TR" sz="1200" b="1" dirty="0" err="1"/>
              <a:t>Colita</a:t>
            </a:r>
            <a:r>
              <a:rPr lang="tr-TR" sz="1200" b="1" dirty="0"/>
              <a:t> A, </a:t>
            </a:r>
            <a:r>
              <a:rPr lang="tr-TR" sz="1200" b="1" dirty="0" err="1"/>
              <a:t>Mitu</a:t>
            </a:r>
            <a:r>
              <a:rPr lang="tr-TR" sz="1200" b="1" dirty="0"/>
              <a:t> I, Lupu AR, </a:t>
            </a:r>
            <a:r>
              <a:rPr lang="tr-TR" sz="1200" b="1" dirty="0" err="1"/>
              <a:t>Lapadat</a:t>
            </a:r>
            <a:r>
              <a:rPr lang="tr-TR" sz="1200" b="1" dirty="0"/>
              <a:t> ME, </a:t>
            </a:r>
            <a:r>
              <a:rPr lang="tr-TR" sz="1200" b="1" dirty="0" err="1"/>
              <a:t>Popovici</a:t>
            </a:r>
            <a:r>
              <a:rPr lang="tr-TR" sz="1200" b="1" dirty="0"/>
              <a:t> CE, </a:t>
            </a:r>
            <a:r>
              <a:rPr lang="tr-TR" sz="1200" b="1" dirty="0" err="1"/>
              <a:t>Crainicu</a:t>
            </a:r>
            <a:r>
              <a:rPr lang="tr-TR" sz="1200" b="1" dirty="0"/>
              <a:t> M, </a:t>
            </a:r>
            <a:r>
              <a:rPr lang="tr-TR" sz="1200" b="1" dirty="0" err="1"/>
              <a:t>Stanca</a:t>
            </a:r>
            <a:r>
              <a:rPr lang="tr-TR" sz="1200" b="1" dirty="0"/>
              <a:t> O, </a:t>
            </a:r>
            <a:r>
              <a:rPr lang="tr-TR" sz="1200" b="1" dirty="0" err="1"/>
              <a:t>Berbec</a:t>
            </a:r>
            <a:r>
              <a:rPr lang="tr-TR" sz="1200" b="1" dirty="0"/>
              <a:t> NM. A </a:t>
            </a:r>
            <a:r>
              <a:rPr lang="tr-TR" sz="1200" b="1" dirty="0" err="1"/>
              <a:t>Review</a:t>
            </a:r>
            <a:r>
              <a:rPr lang="tr-TR" sz="1200" b="1" dirty="0"/>
              <a:t> of FLT3 </a:t>
            </a:r>
            <a:r>
              <a:rPr lang="tr-TR" sz="1200" b="1" dirty="0" err="1"/>
              <a:t>Kinase</a:t>
            </a:r>
            <a:r>
              <a:rPr lang="tr-TR" sz="1200" b="1" dirty="0"/>
              <a:t> </a:t>
            </a:r>
            <a:r>
              <a:rPr lang="tr-TR" sz="1200" b="1" dirty="0" err="1"/>
              <a:t>Inhibitors</a:t>
            </a:r>
            <a:r>
              <a:rPr lang="tr-TR" sz="1200" b="1" dirty="0"/>
              <a:t> in AML. J </a:t>
            </a:r>
            <a:r>
              <a:rPr lang="tr-TR" sz="1200" b="1" dirty="0" err="1"/>
              <a:t>Clin</a:t>
            </a:r>
            <a:r>
              <a:rPr lang="tr-TR" sz="1200" b="1" dirty="0"/>
              <a:t> </a:t>
            </a:r>
            <a:r>
              <a:rPr lang="tr-TR" sz="1200" b="1" dirty="0" err="1"/>
              <a:t>Med</a:t>
            </a:r>
            <a:r>
              <a:rPr lang="tr-TR" sz="1200" b="1" dirty="0"/>
              <a:t>. 2023 </a:t>
            </a:r>
            <a:r>
              <a:rPr lang="tr-TR" sz="1200" b="1" dirty="0" err="1"/>
              <a:t>Oct</a:t>
            </a:r>
            <a:r>
              <a:rPr lang="tr-TR" sz="1200" b="1" dirty="0"/>
              <a:t> 10;12(20):6429. </a:t>
            </a:r>
            <a:r>
              <a:rPr lang="tr-TR" sz="1200" b="1" dirty="0" err="1"/>
              <a:t>doi</a:t>
            </a:r>
            <a:r>
              <a:rPr lang="tr-TR" sz="1200" b="1" dirty="0"/>
              <a:t>: 10.3390/jcm12206429. </a:t>
            </a:r>
            <a:endParaRPr lang="tr-TR" sz="1200" b="1" dirty="0" smtClean="0"/>
          </a:p>
          <a:p>
            <a:r>
              <a:rPr lang="en-US" sz="1200" b="1" dirty="0" err="1"/>
              <a:t>Daver</a:t>
            </a:r>
            <a:r>
              <a:rPr lang="en-US" sz="1200" b="1" dirty="0"/>
              <a:t> N, </a:t>
            </a:r>
            <a:r>
              <a:rPr lang="en-US" sz="1200" b="1" dirty="0" err="1"/>
              <a:t>Schlenk</a:t>
            </a:r>
            <a:r>
              <a:rPr lang="en-US" sz="1200" b="1" dirty="0"/>
              <a:t> RF, Russell NH, Levis MJ. Targeting FLT3 mutations in AML: review of current knowledge and evidence. Leukemia. 2019 Feb;33(2):299-312. </a:t>
            </a:r>
            <a:r>
              <a:rPr lang="en-US" sz="1200" b="1" dirty="0" err="1"/>
              <a:t>doi</a:t>
            </a:r>
            <a:r>
              <a:rPr lang="en-US" sz="1200" b="1" dirty="0"/>
              <a:t>: 10.1038/s41375-018-0357-9. </a:t>
            </a:r>
            <a:endParaRPr lang="tr-TR" sz="1200" b="1" dirty="0" smtClean="0"/>
          </a:p>
          <a:p>
            <a:r>
              <a:rPr lang="tr-TR" sz="1200" b="1" dirty="0" err="1"/>
              <a:t>Rataj</a:t>
            </a:r>
            <a:r>
              <a:rPr lang="tr-TR" sz="1200" b="1" dirty="0"/>
              <a:t> J, </a:t>
            </a:r>
            <a:r>
              <a:rPr lang="tr-TR" sz="1200" b="1" dirty="0" err="1"/>
              <a:t>Gorecki</a:t>
            </a:r>
            <a:r>
              <a:rPr lang="tr-TR" sz="1200" b="1" dirty="0"/>
              <a:t> L, </a:t>
            </a:r>
            <a:r>
              <a:rPr lang="tr-TR" sz="1200" b="1" dirty="0" err="1"/>
              <a:t>Muthna</a:t>
            </a:r>
            <a:r>
              <a:rPr lang="tr-TR" sz="1200" b="1" dirty="0"/>
              <a:t> D, </a:t>
            </a:r>
            <a:r>
              <a:rPr lang="tr-TR" sz="1200" b="1" dirty="0" err="1"/>
              <a:t>Sorf</a:t>
            </a:r>
            <a:r>
              <a:rPr lang="tr-TR" sz="1200" b="1" dirty="0"/>
              <a:t> A, </a:t>
            </a:r>
            <a:r>
              <a:rPr lang="tr-TR" sz="1200" b="1" dirty="0" err="1"/>
              <a:t>Krystof</a:t>
            </a:r>
            <a:r>
              <a:rPr lang="tr-TR" sz="1200" b="1" dirty="0"/>
              <a:t> V, </a:t>
            </a:r>
            <a:r>
              <a:rPr lang="tr-TR" sz="1200" b="1" dirty="0" err="1"/>
              <a:t>Klener</a:t>
            </a:r>
            <a:r>
              <a:rPr lang="tr-TR" sz="1200" b="1" dirty="0"/>
              <a:t> P, </a:t>
            </a:r>
            <a:r>
              <a:rPr lang="tr-TR" sz="1200" b="1" dirty="0" err="1"/>
              <a:t>Ceckova</a:t>
            </a:r>
            <a:r>
              <a:rPr lang="tr-TR" sz="1200" b="1" dirty="0"/>
              <a:t> M, </a:t>
            </a:r>
            <a:r>
              <a:rPr lang="tr-TR" sz="1200" b="1" dirty="0" err="1"/>
              <a:t>Rezacova</a:t>
            </a:r>
            <a:r>
              <a:rPr lang="tr-TR" sz="1200" b="1" dirty="0"/>
              <a:t> M, </a:t>
            </a:r>
            <a:r>
              <a:rPr lang="tr-TR" sz="1200" b="1" dirty="0" err="1"/>
              <a:t>Korabecny</a:t>
            </a:r>
            <a:r>
              <a:rPr lang="tr-TR" sz="1200" b="1" dirty="0"/>
              <a:t> J. </a:t>
            </a:r>
            <a:r>
              <a:rPr lang="tr-TR" sz="1200" b="1" dirty="0" err="1"/>
              <a:t>Targeting</a:t>
            </a:r>
            <a:r>
              <a:rPr lang="tr-TR" sz="1200" b="1" dirty="0"/>
              <a:t> FMS-</a:t>
            </a:r>
            <a:r>
              <a:rPr lang="tr-TR" sz="1200" b="1" dirty="0" err="1"/>
              <a:t>like</a:t>
            </a:r>
            <a:r>
              <a:rPr lang="tr-TR" sz="1200" b="1" dirty="0"/>
              <a:t> </a:t>
            </a:r>
            <a:r>
              <a:rPr lang="tr-TR" sz="1200" b="1" dirty="0" err="1"/>
              <a:t>tyrosine</a:t>
            </a:r>
            <a:r>
              <a:rPr lang="tr-TR" sz="1200" b="1" dirty="0"/>
              <a:t> </a:t>
            </a:r>
            <a:r>
              <a:rPr lang="tr-TR" sz="1200" b="1" dirty="0" err="1"/>
              <a:t>kinase</a:t>
            </a:r>
            <a:r>
              <a:rPr lang="tr-TR" sz="1200" b="1" dirty="0"/>
              <a:t> 3 (FLT3) in </a:t>
            </a:r>
            <a:r>
              <a:rPr lang="tr-TR" sz="1200" b="1" dirty="0" err="1"/>
              <a:t>acute</a:t>
            </a:r>
            <a:r>
              <a:rPr lang="tr-TR" sz="1200" b="1" dirty="0"/>
              <a:t> </a:t>
            </a:r>
            <a:r>
              <a:rPr lang="tr-TR" sz="1200" b="1" dirty="0" err="1"/>
              <a:t>myeloid</a:t>
            </a:r>
            <a:r>
              <a:rPr lang="tr-TR" sz="1200" b="1" dirty="0"/>
              <a:t> </a:t>
            </a:r>
            <a:r>
              <a:rPr lang="tr-TR" sz="1200" b="1" dirty="0" err="1"/>
              <a:t>leukemia</a:t>
            </a:r>
            <a:r>
              <a:rPr lang="tr-TR" sz="1200" b="1" dirty="0"/>
              <a:t>: </a:t>
            </a:r>
            <a:r>
              <a:rPr lang="tr-TR" sz="1200" b="1" dirty="0" err="1"/>
              <a:t>Novel</a:t>
            </a:r>
            <a:r>
              <a:rPr lang="tr-TR" sz="1200" b="1" dirty="0"/>
              <a:t> </a:t>
            </a:r>
            <a:r>
              <a:rPr lang="tr-TR" sz="1200" b="1" dirty="0" err="1"/>
              <a:t>molecular</a:t>
            </a:r>
            <a:r>
              <a:rPr lang="tr-TR" sz="1200" b="1" dirty="0"/>
              <a:t> </a:t>
            </a:r>
            <a:r>
              <a:rPr lang="tr-TR" sz="1200" b="1" dirty="0" err="1"/>
              <a:t>approaches</a:t>
            </a:r>
            <a:r>
              <a:rPr lang="tr-TR" sz="1200" b="1" dirty="0"/>
              <a:t> </a:t>
            </a:r>
            <a:r>
              <a:rPr lang="tr-TR" sz="1200" b="1" dirty="0" err="1"/>
              <a:t>and</a:t>
            </a:r>
            <a:r>
              <a:rPr lang="tr-TR" sz="1200" b="1" dirty="0"/>
              <a:t> </a:t>
            </a:r>
            <a:r>
              <a:rPr lang="tr-TR" sz="1200" b="1" dirty="0" err="1"/>
              <a:t>therapeutic</a:t>
            </a:r>
            <a:r>
              <a:rPr lang="tr-TR" sz="1200" b="1" dirty="0"/>
              <a:t> </a:t>
            </a:r>
            <a:r>
              <a:rPr lang="tr-TR" sz="1200" b="1" dirty="0" err="1"/>
              <a:t>challenges</a:t>
            </a:r>
            <a:r>
              <a:rPr lang="tr-TR" sz="1200" b="1" dirty="0"/>
              <a:t>. </a:t>
            </a:r>
            <a:r>
              <a:rPr lang="tr-TR" sz="1200" b="1" dirty="0" err="1"/>
              <a:t>Biomed</a:t>
            </a:r>
            <a:r>
              <a:rPr lang="tr-TR" sz="1200" b="1" dirty="0"/>
              <a:t> </a:t>
            </a:r>
            <a:r>
              <a:rPr lang="tr-TR" sz="1200" b="1" dirty="0" err="1"/>
              <a:t>Pharmacother</a:t>
            </a:r>
            <a:r>
              <a:rPr lang="tr-TR" sz="1200" b="1" dirty="0"/>
              <a:t>. 2025 Jan;182:117788. </a:t>
            </a:r>
            <a:r>
              <a:rPr lang="tr-TR" sz="1200" b="1" dirty="0" err="1"/>
              <a:t>doi</a:t>
            </a:r>
            <a:r>
              <a:rPr lang="tr-TR" sz="1200" b="1" dirty="0"/>
              <a:t>: 10.1016/j.biopha.2024.117788.</a:t>
            </a:r>
            <a:endParaRPr lang="tr-TR" sz="1200" b="1" dirty="0" smtClean="0"/>
          </a:p>
          <a:p>
            <a:endParaRPr lang="tr-TR" sz="1200" b="1" dirty="0"/>
          </a:p>
        </p:txBody>
      </p:sp>
    </p:spTree>
    <p:extLst>
      <p:ext uri="{BB962C8B-B14F-4D97-AF65-F5344CB8AC3E}">
        <p14:creationId xmlns:p14="http://schemas.microsoft.com/office/powerpoint/2010/main" val="22231567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2636912"/>
            <a:ext cx="8229600" cy="1143000"/>
          </a:xfrm>
        </p:spPr>
        <p:txBody>
          <a:bodyPr/>
          <a:lstStyle/>
          <a:p>
            <a:r>
              <a:rPr lang="tr-TR" b="1" dirty="0" smtClean="0"/>
              <a:t>TEŞEKKÜR EDERİM</a:t>
            </a:r>
            <a:endParaRPr lang="tr-TR" b="1" dirty="0"/>
          </a:p>
        </p:txBody>
      </p:sp>
    </p:spTree>
    <p:extLst>
      <p:ext uri="{BB962C8B-B14F-4D97-AF65-F5344CB8AC3E}">
        <p14:creationId xmlns:p14="http://schemas.microsoft.com/office/powerpoint/2010/main" val="36425929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xmlns="" id="{053D4680-1C68-4BEC-B732-719B864A82AB}"/>
              </a:ext>
            </a:extLst>
          </p:cNvPr>
          <p:cNvSpPr>
            <a:spLocks noGrp="1"/>
          </p:cNvSpPr>
          <p:nvPr>
            <p:ph type="title"/>
          </p:nvPr>
        </p:nvSpPr>
        <p:spPr/>
        <p:txBody>
          <a:bodyPr>
            <a:normAutofit/>
          </a:bodyPr>
          <a:lstStyle/>
          <a:p>
            <a:r>
              <a:rPr lang="en-US">
                <a:latin typeface="+mn-lt"/>
              </a:rPr>
              <a:t>PROGNOZU ETKİLEYEN FAKTÖRLER</a:t>
            </a:r>
          </a:p>
        </p:txBody>
      </p:sp>
      <p:sp>
        <p:nvSpPr>
          <p:cNvPr id="2" name="Text Placeholder 1">
            <a:extLst>
              <a:ext uri="{FF2B5EF4-FFF2-40B4-BE49-F238E27FC236}">
                <a16:creationId xmlns:a16="http://schemas.microsoft.com/office/drawing/2014/main" xmlns="" id="{C605FD0A-3222-4E86-B834-DD5588B3D0D5}"/>
              </a:ext>
            </a:extLst>
          </p:cNvPr>
          <p:cNvSpPr>
            <a:spLocks noGrp="1"/>
          </p:cNvSpPr>
          <p:nvPr>
            <p:ph type="body" sz="quarter" idx="12"/>
          </p:nvPr>
        </p:nvSpPr>
        <p:spPr/>
        <p:txBody>
          <a:bodyPr/>
          <a:lstStyle/>
          <a:p>
            <a:r>
              <a:rPr lang="en-GB">
                <a:latin typeface="+mj-lt"/>
                <a:ea typeface="MS PGothic"/>
              </a:rPr>
              <a:t>ELN, </a:t>
            </a:r>
            <a:r>
              <a:rPr lang="en-GB" err="1">
                <a:latin typeface="+mj-lt"/>
                <a:ea typeface="MS PGothic"/>
              </a:rPr>
              <a:t>Avrupa</a:t>
            </a:r>
            <a:r>
              <a:rPr lang="en-GB">
                <a:latin typeface="+mj-lt"/>
                <a:ea typeface="MS PGothic"/>
              </a:rPr>
              <a:t> </a:t>
            </a:r>
            <a:r>
              <a:rPr lang="en-GB" err="1">
                <a:latin typeface="+mj-lt"/>
                <a:ea typeface="MS PGothic"/>
              </a:rPr>
              <a:t>Lösemi</a:t>
            </a:r>
            <a:r>
              <a:rPr lang="en-GB">
                <a:latin typeface="+mj-lt"/>
                <a:ea typeface="MS PGothic"/>
              </a:rPr>
              <a:t> </a:t>
            </a:r>
            <a:r>
              <a:rPr lang="en-GB" err="1">
                <a:latin typeface="+mj-lt"/>
                <a:ea typeface="MS PGothic"/>
              </a:rPr>
              <a:t>Ağı</a:t>
            </a:r>
            <a:r>
              <a:rPr lang="en-GB">
                <a:latin typeface="+mj-lt"/>
                <a:ea typeface="MS PGothic"/>
              </a:rPr>
              <a:t>; FLT-3, </a:t>
            </a:r>
            <a:r>
              <a:rPr lang="en-GB" err="1">
                <a:latin typeface="+mj-lt"/>
                <a:ea typeface="MS PGothic"/>
              </a:rPr>
              <a:t>fms</a:t>
            </a:r>
            <a:r>
              <a:rPr lang="en-GB">
                <a:latin typeface="+mj-lt"/>
                <a:ea typeface="MS PGothic"/>
              </a:rPr>
              <a:t> </a:t>
            </a:r>
            <a:r>
              <a:rPr lang="en-GB" err="1">
                <a:latin typeface="+mj-lt"/>
                <a:ea typeface="MS PGothic"/>
              </a:rPr>
              <a:t>benzeri</a:t>
            </a:r>
            <a:r>
              <a:rPr lang="en-GB">
                <a:latin typeface="+mj-lt"/>
                <a:ea typeface="MS PGothic"/>
              </a:rPr>
              <a:t> </a:t>
            </a:r>
            <a:r>
              <a:rPr lang="en-GB" err="1">
                <a:latin typeface="+mj-lt"/>
                <a:ea typeface="MS PGothic"/>
              </a:rPr>
              <a:t>tirozin</a:t>
            </a:r>
            <a:r>
              <a:rPr lang="en-GB">
                <a:latin typeface="+mj-lt"/>
                <a:ea typeface="MS PGothic"/>
              </a:rPr>
              <a:t> </a:t>
            </a:r>
            <a:r>
              <a:rPr lang="en-GB" err="1">
                <a:latin typeface="+mj-lt"/>
                <a:ea typeface="MS PGothic"/>
              </a:rPr>
              <a:t>kinaz</a:t>
            </a:r>
            <a:r>
              <a:rPr lang="en-GB">
                <a:latin typeface="+mj-lt"/>
                <a:ea typeface="MS PGothic"/>
              </a:rPr>
              <a:t> 3; ITD, </a:t>
            </a:r>
            <a:r>
              <a:rPr lang="en-GB" err="1">
                <a:latin typeface="+mj-lt"/>
                <a:ea typeface="MS PGothic"/>
              </a:rPr>
              <a:t>dahili</a:t>
            </a:r>
            <a:r>
              <a:rPr lang="en-GB">
                <a:latin typeface="+mj-lt"/>
                <a:ea typeface="MS PGothic"/>
              </a:rPr>
              <a:t> </a:t>
            </a:r>
            <a:r>
              <a:rPr lang="en-GB" err="1">
                <a:latin typeface="+mj-lt"/>
                <a:ea typeface="MS PGothic"/>
              </a:rPr>
              <a:t>ikili</a:t>
            </a:r>
            <a:r>
              <a:rPr lang="en-GB">
                <a:latin typeface="+mj-lt"/>
                <a:ea typeface="MS PGothic"/>
              </a:rPr>
              <a:t> </a:t>
            </a:r>
            <a:r>
              <a:rPr lang="en-GB" err="1">
                <a:latin typeface="+mj-lt"/>
                <a:ea typeface="MS PGothic"/>
              </a:rPr>
              <a:t>çoğaltmalar</a:t>
            </a:r>
            <a:r>
              <a:rPr lang="en-GB">
                <a:latin typeface="+mj-lt"/>
                <a:ea typeface="MS PGothic"/>
              </a:rPr>
              <a:t>; LDH, </a:t>
            </a:r>
            <a:r>
              <a:rPr lang="en-GB" err="1">
                <a:latin typeface="+mj-lt"/>
                <a:ea typeface="MS PGothic"/>
              </a:rPr>
              <a:t>laktat</a:t>
            </a:r>
            <a:r>
              <a:rPr lang="en-GB">
                <a:latin typeface="+mj-lt"/>
                <a:ea typeface="MS PGothic"/>
              </a:rPr>
              <a:t> </a:t>
            </a:r>
            <a:r>
              <a:rPr lang="en-GB" err="1">
                <a:latin typeface="+mj-lt"/>
                <a:ea typeface="MS PGothic"/>
              </a:rPr>
              <a:t>dehidrojenaz</a:t>
            </a:r>
            <a:r>
              <a:rPr lang="en-GB">
                <a:latin typeface="+mj-lt"/>
                <a:ea typeface="MS PGothic"/>
              </a:rPr>
              <a:t>; WBC, </a:t>
            </a:r>
            <a:r>
              <a:rPr lang="en-GB" err="1">
                <a:latin typeface="+mj-lt"/>
                <a:ea typeface="MS PGothic"/>
              </a:rPr>
              <a:t>beyaz</a:t>
            </a:r>
            <a:r>
              <a:rPr lang="en-GB">
                <a:latin typeface="+mj-lt"/>
                <a:ea typeface="MS PGothic"/>
              </a:rPr>
              <a:t> </a:t>
            </a:r>
            <a:r>
              <a:rPr lang="en-GB" err="1">
                <a:latin typeface="+mj-lt"/>
                <a:ea typeface="MS PGothic"/>
              </a:rPr>
              <a:t>kan</a:t>
            </a:r>
            <a:r>
              <a:rPr lang="en-GB">
                <a:latin typeface="+mj-lt"/>
                <a:ea typeface="MS PGothic"/>
              </a:rPr>
              <a:t> </a:t>
            </a:r>
            <a:r>
              <a:rPr lang="en-GB" err="1">
                <a:latin typeface="+mj-lt"/>
                <a:ea typeface="MS PGothic"/>
              </a:rPr>
              <a:t>hücreleri</a:t>
            </a:r>
            <a:r>
              <a:rPr lang="en-GB">
                <a:latin typeface="+mj-lt"/>
                <a:ea typeface="MS PGothic"/>
              </a:rPr>
              <a:t>.</a:t>
            </a:r>
            <a:endParaRPr kumimoji="0" lang="en-US" i="0" u="none" strike="noStrike" kern="1200" cap="none" spc="0" normalizeH="0" baseline="0" noProof="0">
              <a:ln>
                <a:noFill/>
              </a:ln>
              <a:effectLst/>
              <a:uLnTx/>
              <a:uFillTx/>
              <a:latin typeface="+mj-lt"/>
            </a:endParaRPr>
          </a:p>
        </p:txBody>
      </p:sp>
      <p:sp>
        <p:nvSpPr>
          <p:cNvPr id="33" name="Footer Placeholder 2">
            <a:extLst>
              <a:ext uri="{FF2B5EF4-FFF2-40B4-BE49-F238E27FC236}">
                <a16:creationId xmlns:a16="http://schemas.microsoft.com/office/drawing/2014/main" xmlns="" id="{FB697388-2746-4802-B57F-CC749BE3FF7D}"/>
              </a:ext>
            </a:extLst>
          </p:cNvPr>
          <p:cNvSpPr txBox="1">
            <a:spLocks/>
          </p:cNvSpPr>
          <p:nvPr/>
        </p:nvSpPr>
        <p:spPr>
          <a:xfrm>
            <a:off x="342899" y="5784112"/>
            <a:ext cx="8058151" cy="481834"/>
          </a:xfrm>
          <a:prstGeom prst="rect">
            <a:avLst/>
          </a:prstGeom>
        </p:spPr>
        <p:txBody>
          <a:bodyPr vert="horz" lIns="0" tIns="0" rIns="0" bIns="0" rtlCol="0" anchor="b" anchorCtr="0"/>
          <a:lstStyle>
            <a:defPPr>
              <a:defRPr lang="en-US"/>
            </a:defPPr>
            <a:lvl1pPr algn="l" rtl="0" eaLnBrk="0" fontAlgn="base" hangingPunct="0">
              <a:spcBef>
                <a:spcPct val="0"/>
              </a:spcBef>
              <a:spcAft>
                <a:spcPct val="0"/>
              </a:spcAft>
              <a:defRPr sz="800" kern="1200">
                <a:solidFill>
                  <a:schemeClr val="tx2"/>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4C4D4F"/>
              </a:solidFill>
              <a:effectLst/>
              <a:uLnTx/>
              <a:uFillTx/>
              <a:latin typeface="Arial" panose="020B0604020202020204"/>
              <a:ea typeface="+mn-ea"/>
              <a:cs typeface="+mn-cs"/>
            </a:endParaRPr>
          </a:p>
        </p:txBody>
      </p:sp>
      <p:grpSp>
        <p:nvGrpSpPr>
          <p:cNvPr id="3" name="Group 2">
            <a:extLst>
              <a:ext uri="{FF2B5EF4-FFF2-40B4-BE49-F238E27FC236}">
                <a16:creationId xmlns:a16="http://schemas.microsoft.com/office/drawing/2014/main" xmlns="" id="{B221E76C-43BB-4304-9A44-89F302F78E76}"/>
              </a:ext>
            </a:extLst>
          </p:cNvPr>
          <p:cNvGrpSpPr/>
          <p:nvPr/>
        </p:nvGrpSpPr>
        <p:grpSpPr>
          <a:xfrm>
            <a:off x="92316" y="1330482"/>
            <a:ext cx="9010551" cy="4233646"/>
            <a:chOff x="586342" y="1400435"/>
            <a:chExt cx="14642624" cy="4233646"/>
          </a:xfrm>
        </p:grpSpPr>
        <p:sp>
          <p:nvSpPr>
            <p:cNvPr id="12" name="Content Placeholder 2">
              <a:extLst>
                <a:ext uri="{FF2B5EF4-FFF2-40B4-BE49-F238E27FC236}">
                  <a16:creationId xmlns:a16="http://schemas.microsoft.com/office/drawing/2014/main" xmlns="" id="{C93119A2-1BAF-49CE-866E-4D1D68A98B20}"/>
                </a:ext>
              </a:extLst>
            </p:cNvPr>
            <p:cNvSpPr txBox="1">
              <a:spLocks/>
            </p:cNvSpPr>
            <p:nvPr/>
          </p:nvSpPr>
          <p:spPr>
            <a:xfrm>
              <a:off x="6457611" y="1400435"/>
              <a:ext cx="5410539" cy="369332"/>
            </a:xfrm>
            <a:prstGeom prst="rect">
              <a:avLst/>
            </a:prstGeom>
            <a:solidFill>
              <a:schemeClr val="accent1"/>
            </a:solidFill>
          </p:spPr>
          <p:txBody>
            <a:bodyPr vert="horz" lIns="91440" tIns="45720" rIns="91440" bIns="45720" rtlCol="0">
              <a:normAutofit lnSpcReduction="10000"/>
            </a:bodyPr>
            <a:lstStyle>
              <a:lvl1pPr marL="0" indent="0" algn="l" defTabSz="914400" rtl="0" eaLnBrk="1" latinLnBrk="0" hangingPunct="1">
                <a:lnSpc>
                  <a:spcPct val="110000"/>
                </a:lnSpc>
                <a:spcBef>
                  <a:spcPts val="1000"/>
                </a:spcBef>
                <a:buClr>
                  <a:srgbClr val="D11241"/>
                </a:buClr>
                <a:buFont typeface="Arial" panose="020B0604020202020204" pitchFamily="34" charset="0"/>
                <a:buNone/>
                <a:defRPr sz="1800" b="1"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spcAft>
                  <a:spcPts val="400"/>
                </a:spcAft>
                <a:buClr>
                  <a:srgbClr val="D11241"/>
                </a:buClr>
                <a:buFont typeface="Calibri" panose="020F0502020204030204" pitchFamily="34" charset="0"/>
                <a:buChar char="–"/>
                <a:defRPr sz="17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20000"/>
                </a:lnSpc>
                <a:spcBef>
                  <a:spcPts val="600"/>
                </a:spcBef>
                <a:spcAft>
                  <a:spcPts val="400"/>
                </a:spcAft>
                <a:buClr>
                  <a:srgbClr val="D11241"/>
                </a:buClr>
                <a:buFont typeface="Arial" panose="020B0604020202020204" pitchFamily="34" charset="0"/>
                <a:buNone/>
                <a:defRPr sz="16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600"/>
                </a:spcBef>
                <a:spcAft>
                  <a:spcPts val="400"/>
                </a:spcAft>
                <a:buClr>
                  <a:srgbClr val="D11241"/>
                </a:buClr>
                <a:buFont typeface="Calibri" panose="020F0502020204030204" pitchFamily="34" charset="0"/>
                <a:buChar char="–"/>
                <a:defRPr sz="15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517525" indent="-233363" algn="l" defTabSz="914400" rtl="0" eaLnBrk="1" latinLnBrk="0" hangingPunct="1">
                <a:lnSpc>
                  <a:spcPct val="120000"/>
                </a:lnSpc>
                <a:spcBef>
                  <a:spcPts val="600"/>
                </a:spcBef>
                <a:spcAft>
                  <a:spcPts val="400"/>
                </a:spcAft>
                <a:buClr>
                  <a:srgbClr val="D11241"/>
                </a:buClr>
                <a:buFont typeface="Helvetica" panose="020B0604020202020204" pitchFamily="34" charset="0"/>
                <a:buChar char="‒"/>
                <a:defRPr sz="14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ctr" defTabSz="914400" rtl="0" eaLnBrk="1" fontAlgn="auto" latinLnBrk="0" hangingPunct="1">
                <a:lnSpc>
                  <a:spcPct val="110000"/>
                </a:lnSpc>
                <a:spcBef>
                  <a:spcPts val="1000"/>
                </a:spcBef>
                <a:spcAft>
                  <a:spcPts val="0"/>
                </a:spcAft>
                <a:buClr>
                  <a:srgbClr val="D11241"/>
                </a:buClr>
                <a:buSzTx/>
                <a:buFont typeface="Arial" panose="020B0604020202020204" pitchFamily="34" charset="0"/>
                <a:buNone/>
                <a:tabLst/>
                <a:defRPr/>
              </a:pPr>
              <a:r>
                <a:rPr kumimoji="0" lang="en-US" sz="1800" b="1" i="0" u="none" strike="noStrike" kern="1200" cap="none" spc="0" normalizeH="0" baseline="0" noProof="0">
                  <a:ln>
                    <a:noFill/>
                  </a:ln>
                  <a:solidFill>
                    <a:prstClr val="white"/>
                  </a:solidFill>
                  <a:effectLst/>
                  <a:uLnTx/>
                  <a:uFillTx/>
                  <a:latin typeface="Arial" panose="020B0604020202020204"/>
                  <a:ea typeface="+mn-ea"/>
                  <a:cs typeface="Arial" panose="020B0604020202020204" pitchFamily="34" charset="0"/>
                </a:rPr>
                <a:t>G</a:t>
              </a:r>
              <a:r>
                <a:rPr kumimoji="0" lang="en-US" sz="1800" b="1" i="0" u="none" strike="noStrike" kern="1200" cap="none" spc="0" normalizeH="0" baseline="0" noProof="0" err="1">
                  <a:ln>
                    <a:noFill/>
                  </a:ln>
                  <a:solidFill>
                    <a:prstClr val="white"/>
                  </a:solidFill>
                  <a:effectLst/>
                  <a:uLnTx/>
                  <a:uFillTx/>
                  <a:latin typeface="Arial" panose="020B0604020202020204"/>
                  <a:ea typeface="+mn-ea"/>
                  <a:cs typeface="Arial" panose="020B0604020202020204" pitchFamily="34" charset="0"/>
                </a:rPr>
                <a:t>enetic</a:t>
              </a:r>
              <a:r>
                <a:rPr kumimoji="0" lang="en-US" sz="1800" b="1" i="0" u="none" strike="noStrike" kern="1200" cap="none" spc="0" normalizeH="0" baseline="0" noProof="0">
                  <a:ln>
                    <a:noFill/>
                  </a:ln>
                  <a:solidFill>
                    <a:prstClr val="white"/>
                  </a:solidFill>
                  <a:effectLst/>
                  <a:uLnTx/>
                  <a:uFillTx/>
                  <a:latin typeface="Arial" panose="020B0604020202020204"/>
                  <a:ea typeface="+mn-ea"/>
                  <a:cs typeface="Arial" panose="020B0604020202020204" pitchFamily="34" charset="0"/>
                </a:rPr>
                <a:t> abnormalities</a:t>
              </a:r>
            </a:p>
          </p:txBody>
        </p:sp>
        <p:sp>
          <p:nvSpPr>
            <p:cNvPr id="14" name="Content Placeholder 2">
              <a:extLst>
                <a:ext uri="{FF2B5EF4-FFF2-40B4-BE49-F238E27FC236}">
                  <a16:creationId xmlns:a16="http://schemas.microsoft.com/office/drawing/2014/main" xmlns="" id="{C03FBC37-1A49-4633-942D-4E894A2FA9CB}"/>
                </a:ext>
              </a:extLst>
            </p:cNvPr>
            <p:cNvSpPr txBox="1">
              <a:spLocks/>
            </p:cNvSpPr>
            <p:nvPr/>
          </p:nvSpPr>
          <p:spPr>
            <a:xfrm>
              <a:off x="596901" y="1400435"/>
              <a:ext cx="2745932" cy="369332"/>
            </a:xfrm>
            <a:prstGeom prst="rect">
              <a:avLst/>
            </a:prstGeom>
            <a:solidFill>
              <a:schemeClr val="accent1"/>
            </a:solidFill>
          </p:spPr>
          <p:txBody>
            <a:bodyPr vert="horz" lIns="91440" tIns="45720" rIns="91440" bIns="45720" rtlCol="0">
              <a:normAutofit fontScale="55000" lnSpcReduction="20000"/>
            </a:bodyPr>
            <a:lstStyle>
              <a:lvl1pPr marL="0" indent="0" algn="l" defTabSz="914400" rtl="0" eaLnBrk="1" latinLnBrk="0" hangingPunct="1">
                <a:lnSpc>
                  <a:spcPct val="110000"/>
                </a:lnSpc>
                <a:spcBef>
                  <a:spcPts val="1000"/>
                </a:spcBef>
                <a:buClr>
                  <a:srgbClr val="D11241"/>
                </a:buClr>
                <a:buFont typeface="Arial" panose="020B0604020202020204" pitchFamily="34" charset="0"/>
                <a:buNone/>
                <a:defRPr sz="1800" b="1"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spcAft>
                  <a:spcPts val="400"/>
                </a:spcAft>
                <a:buClr>
                  <a:srgbClr val="D11241"/>
                </a:buClr>
                <a:buFont typeface="Calibri" panose="020F0502020204030204" pitchFamily="34" charset="0"/>
                <a:buChar char="–"/>
                <a:defRPr sz="17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20000"/>
                </a:lnSpc>
                <a:spcBef>
                  <a:spcPts val="600"/>
                </a:spcBef>
                <a:spcAft>
                  <a:spcPts val="400"/>
                </a:spcAft>
                <a:buClr>
                  <a:srgbClr val="D11241"/>
                </a:buClr>
                <a:buFont typeface="Arial" panose="020B0604020202020204" pitchFamily="34" charset="0"/>
                <a:buNone/>
                <a:defRPr sz="16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600"/>
                </a:spcBef>
                <a:spcAft>
                  <a:spcPts val="400"/>
                </a:spcAft>
                <a:buClr>
                  <a:srgbClr val="D11241"/>
                </a:buClr>
                <a:buFont typeface="Calibri" panose="020F0502020204030204" pitchFamily="34" charset="0"/>
                <a:buChar char="–"/>
                <a:defRPr sz="15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517525" indent="-233363" algn="l" defTabSz="914400" rtl="0" eaLnBrk="1" latinLnBrk="0" hangingPunct="1">
                <a:lnSpc>
                  <a:spcPct val="120000"/>
                </a:lnSpc>
                <a:spcBef>
                  <a:spcPts val="600"/>
                </a:spcBef>
                <a:spcAft>
                  <a:spcPts val="400"/>
                </a:spcAft>
                <a:buClr>
                  <a:srgbClr val="D11241"/>
                </a:buClr>
                <a:buFont typeface="Helvetica" panose="020B0604020202020204" pitchFamily="34" charset="0"/>
                <a:buChar char="‒"/>
                <a:defRPr sz="14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ctr" defTabSz="914400" rtl="0" eaLnBrk="1" fontAlgn="auto" latinLnBrk="0" hangingPunct="1">
                <a:lnSpc>
                  <a:spcPct val="110000"/>
                </a:lnSpc>
                <a:spcBef>
                  <a:spcPts val="1000"/>
                </a:spcBef>
                <a:spcAft>
                  <a:spcPts val="0"/>
                </a:spcAft>
                <a:buClr>
                  <a:srgbClr val="D11241"/>
                </a:buClr>
                <a:buSzTx/>
                <a:buFont typeface="Arial" panose="020B0604020202020204" pitchFamily="34" charset="0"/>
                <a:buNone/>
                <a:tabLst/>
                <a:defRPr/>
              </a:pPr>
              <a:r>
                <a:rPr kumimoji="0" lang="en-US" sz="1800" b="1" i="0" u="none" strike="noStrike" kern="1200" cap="none" spc="0" normalizeH="0" baseline="0" noProof="0">
                  <a:ln>
                    <a:noFill/>
                  </a:ln>
                  <a:solidFill>
                    <a:prstClr val="white"/>
                  </a:solidFill>
                  <a:effectLst/>
                  <a:uLnTx/>
                  <a:uFillTx/>
                  <a:latin typeface="Arial" panose="020B0604020202020204"/>
                  <a:ea typeface="+mn-ea"/>
                  <a:cs typeface="Arial" panose="020B0604020202020204" pitchFamily="34" charset="0"/>
                </a:rPr>
                <a:t>Patient-specific factors</a:t>
              </a:r>
            </a:p>
          </p:txBody>
        </p:sp>
        <p:sp>
          <p:nvSpPr>
            <p:cNvPr id="15" name="Content Placeholder 2">
              <a:extLst>
                <a:ext uri="{FF2B5EF4-FFF2-40B4-BE49-F238E27FC236}">
                  <a16:creationId xmlns:a16="http://schemas.microsoft.com/office/drawing/2014/main" xmlns="" id="{3253CDFF-088A-4015-A3AC-8CE15674E0D0}"/>
                </a:ext>
              </a:extLst>
            </p:cNvPr>
            <p:cNvSpPr txBox="1">
              <a:spLocks/>
            </p:cNvSpPr>
            <p:nvPr/>
          </p:nvSpPr>
          <p:spPr>
            <a:xfrm>
              <a:off x="3466318" y="1400435"/>
              <a:ext cx="2886858" cy="369332"/>
            </a:xfrm>
            <a:prstGeom prst="rect">
              <a:avLst/>
            </a:prstGeom>
            <a:solidFill>
              <a:schemeClr val="accent1"/>
            </a:solidFill>
          </p:spPr>
          <p:txBody>
            <a:bodyPr vert="horz" lIns="91440" tIns="45720" rIns="91440" bIns="45720" rtlCol="0">
              <a:normAutofit fontScale="55000" lnSpcReduction="20000"/>
            </a:bodyPr>
            <a:lstStyle>
              <a:lvl1pPr marL="0" indent="0" algn="l" defTabSz="914400" rtl="0" eaLnBrk="1" latinLnBrk="0" hangingPunct="1">
                <a:lnSpc>
                  <a:spcPct val="110000"/>
                </a:lnSpc>
                <a:spcBef>
                  <a:spcPts val="1000"/>
                </a:spcBef>
                <a:buClr>
                  <a:srgbClr val="D11241"/>
                </a:buClr>
                <a:buFont typeface="Arial" panose="020B0604020202020204" pitchFamily="34" charset="0"/>
                <a:buNone/>
                <a:defRPr sz="1800" b="1"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spcAft>
                  <a:spcPts val="400"/>
                </a:spcAft>
                <a:buClr>
                  <a:srgbClr val="D11241"/>
                </a:buClr>
                <a:buFont typeface="Calibri" panose="020F0502020204030204" pitchFamily="34" charset="0"/>
                <a:buChar char="–"/>
                <a:defRPr sz="17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20000"/>
                </a:lnSpc>
                <a:spcBef>
                  <a:spcPts val="600"/>
                </a:spcBef>
                <a:spcAft>
                  <a:spcPts val="400"/>
                </a:spcAft>
                <a:buClr>
                  <a:srgbClr val="D11241"/>
                </a:buClr>
                <a:buFont typeface="Arial" panose="020B0604020202020204" pitchFamily="34" charset="0"/>
                <a:buNone/>
                <a:defRPr sz="16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600"/>
                </a:spcBef>
                <a:spcAft>
                  <a:spcPts val="400"/>
                </a:spcAft>
                <a:buClr>
                  <a:srgbClr val="D11241"/>
                </a:buClr>
                <a:buFont typeface="Calibri" panose="020F0502020204030204" pitchFamily="34" charset="0"/>
                <a:buChar char="–"/>
                <a:defRPr sz="15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517525" indent="-233363" algn="l" defTabSz="914400" rtl="0" eaLnBrk="1" latinLnBrk="0" hangingPunct="1">
                <a:lnSpc>
                  <a:spcPct val="120000"/>
                </a:lnSpc>
                <a:spcBef>
                  <a:spcPts val="600"/>
                </a:spcBef>
                <a:spcAft>
                  <a:spcPts val="400"/>
                </a:spcAft>
                <a:buClr>
                  <a:srgbClr val="D11241"/>
                </a:buClr>
                <a:buFont typeface="Helvetica" panose="020B0604020202020204" pitchFamily="34" charset="0"/>
                <a:buChar char="‒"/>
                <a:defRPr sz="14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ctr" defTabSz="914400" rtl="0" eaLnBrk="1" fontAlgn="auto" latinLnBrk="0" hangingPunct="1">
                <a:lnSpc>
                  <a:spcPct val="110000"/>
                </a:lnSpc>
                <a:spcBef>
                  <a:spcPts val="1000"/>
                </a:spcBef>
                <a:spcAft>
                  <a:spcPts val="0"/>
                </a:spcAft>
                <a:buClr>
                  <a:srgbClr val="D11241"/>
                </a:buClr>
                <a:buSzTx/>
                <a:buFont typeface="Arial" panose="020B0604020202020204" pitchFamily="34" charset="0"/>
                <a:buNone/>
                <a:tabLst/>
                <a:defRPr/>
              </a:pPr>
              <a:r>
                <a:rPr kumimoji="0" lang="en-US" sz="1800" b="1" i="0" u="none" strike="noStrike" kern="1200" cap="none" spc="0" normalizeH="0" baseline="0" noProof="0">
                  <a:ln>
                    <a:noFill/>
                  </a:ln>
                  <a:solidFill>
                    <a:prstClr val="white"/>
                  </a:solidFill>
                  <a:effectLst/>
                  <a:uLnTx/>
                  <a:uFillTx/>
                  <a:latin typeface="Arial" panose="020B0604020202020204"/>
                  <a:ea typeface="+mn-ea"/>
                  <a:cs typeface="Arial" panose="020B0604020202020204" pitchFamily="34" charset="0"/>
                </a:rPr>
                <a:t>Disease-specific factors</a:t>
              </a:r>
            </a:p>
          </p:txBody>
        </p:sp>
        <p:sp>
          <p:nvSpPr>
            <p:cNvPr id="16" name="Content Placeholder 3">
              <a:extLst>
                <a:ext uri="{FF2B5EF4-FFF2-40B4-BE49-F238E27FC236}">
                  <a16:creationId xmlns:a16="http://schemas.microsoft.com/office/drawing/2014/main" xmlns="" id="{78AA5E4A-0C2B-4607-BAD8-96455755149B}"/>
                </a:ext>
              </a:extLst>
            </p:cNvPr>
            <p:cNvSpPr txBox="1">
              <a:spLocks/>
            </p:cNvSpPr>
            <p:nvPr/>
          </p:nvSpPr>
          <p:spPr>
            <a:xfrm>
              <a:off x="586342" y="1893906"/>
              <a:ext cx="2756491" cy="1125520"/>
            </a:xfrm>
            <a:prstGeom prst="rect">
              <a:avLst/>
            </a:prstGeom>
            <a:solidFill>
              <a:srgbClr val="373545">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Clr>
                  <a:srgbClr val="D11241"/>
                </a:buClr>
                <a:buFont typeface="Arial" panose="020B0604020202020204" pitchFamily="34" charset="0"/>
                <a:buChar char="•"/>
                <a:defRPr sz="1800" kern="1200">
                  <a:solidFill>
                    <a:schemeClr val="tx1">
                      <a:lumMod val="85000"/>
                      <a:lumOff val="15000"/>
                    </a:schemeClr>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D11241"/>
                </a:buClr>
                <a:buFont typeface="Calibri" panose="020F0502020204030204" pitchFamily="34" charset="0"/>
                <a:buChar char="–"/>
                <a:defRPr sz="1700" kern="1200">
                  <a:solidFill>
                    <a:schemeClr val="tx1">
                      <a:lumMod val="85000"/>
                      <a:lumOff val="15000"/>
                    </a:schemeClr>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D11241"/>
                </a:buClr>
                <a:buFont typeface="Arial" panose="020B0604020202020204" pitchFamily="34" charset="0"/>
                <a:buChar char="•"/>
                <a:defRPr sz="1600" kern="1200">
                  <a:solidFill>
                    <a:schemeClr val="tx1">
                      <a:lumMod val="85000"/>
                      <a:lumOff val="15000"/>
                    </a:schemeClr>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D11241"/>
                </a:buClr>
                <a:buFont typeface="Calibri" panose="020F0502020204030204" pitchFamily="34" charset="0"/>
                <a:buChar char="–"/>
                <a:defRPr sz="1500" kern="1200">
                  <a:solidFill>
                    <a:schemeClr val="tx1">
                      <a:lumMod val="85000"/>
                      <a:lumOff val="15000"/>
                    </a:schemeClr>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D11241"/>
                </a:buClr>
                <a:buFont typeface="Arial" panose="020B0604020202020204" pitchFamily="34" charset="0"/>
                <a:buChar char="•"/>
                <a:defRPr sz="1400" kern="1200">
                  <a:solidFill>
                    <a:schemeClr val="tx1">
                      <a:lumMod val="85000"/>
                      <a:lumOff val="15000"/>
                    </a:schemeClr>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002060"/>
                </a:buClr>
                <a:buSzTx/>
                <a:buFont typeface="Wingdings" panose="05000000000000000000" pitchFamily="2" charset="2"/>
                <a:buChar char="§"/>
                <a:tabLst/>
                <a:defRPr/>
              </a:pPr>
              <a:r>
                <a:rPr kumimoji="0" lang="en-US" sz="1400" b="0" i="0" u="none" strike="noStrike" kern="1200" cap="none" spc="0" normalizeH="0" baseline="0" noProof="0">
                  <a:ln>
                    <a:noFill/>
                  </a:ln>
                  <a:solidFill>
                    <a:srgbClr val="373545"/>
                  </a:solidFill>
                  <a:effectLst/>
                  <a:uLnTx/>
                  <a:uFillTx/>
                  <a:latin typeface="Arial" panose="020B0604020202020204"/>
                  <a:ea typeface="+mn-ea"/>
                  <a:cs typeface="+mn-cs"/>
                </a:rPr>
                <a:t>Age &gt;60</a:t>
              </a:r>
              <a:r>
                <a:rPr kumimoji="0" lang="en-US" sz="1400" b="0" i="0" u="none" strike="noStrike" kern="1200" cap="none" spc="0" normalizeH="0" baseline="30000" noProof="0">
                  <a:ln>
                    <a:noFill/>
                  </a:ln>
                  <a:solidFill>
                    <a:srgbClr val="373545"/>
                  </a:solidFill>
                  <a:effectLst/>
                  <a:uLnTx/>
                  <a:uFillTx/>
                  <a:latin typeface="Arial" panose="020B0604020202020204"/>
                  <a:ea typeface="+mn-ea"/>
                  <a:cs typeface="+mn-cs"/>
                </a:rPr>
                <a:t>1</a:t>
              </a:r>
            </a:p>
            <a:p>
              <a:pPr marL="228600" marR="0" lvl="0" indent="-228600" algn="l" defTabSz="914400" rtl="0" eaLnBrk="1" fontAlgn="auto" latinLnBrk="0" hangingPunct="1">
                <a:lnSpc>
                  <a:spcPct val="90000"/>
                </a:lnSpc>
                <a:spcBef>
                  <a:spcPts val="1000"/>
                </a:spcBef>
                <a:spcAft>
                  <a:spcPts val="0"/>
                </a:spcAft>
                <a:buClr>
                  <a:srgbClr val="002060"/>
                </a:buClr>
                <a:buSzTx/>
                <a:buFont typeface="Wingdings" panose="05000000000000000000" pitchFamily="2" charset="2"/>
                <a:buChar char="§"/>
                <a:tabLst/>
                <a:defRPr/>
              </a:pPr>
              <a:r>
                <a:rPr kumimoji="0" lang="en-US" sz="1400" b="0" i="0" u="none" strike="noStrike" kern="1200" cap="none" spc="0" normalizeH="0" baseline="0" noProof="0">
                  <a:ln>
                    <a:noFill/>
                  </a:ln>
                  <a:solidFill>
                    <a:srgbClr val="373545"/>
                  </a:solidFill>
                  <a:effectLst/>
                  <a:uLnTx/>
                  <a:uFillTx/>
                  <a:latin typeface="Arial" panose="020B0604020202020204"/>
                  <a:ea typeface="+mn-ea"/>
                  <a:cs typeface="+mn-cs"/>
                </a:rPr>
                <a:t>Impaired performance status</a:t>
              </a:r>
              <a:r>
                <a:rPr kumimoji="0" lang="en-US" sz="1400" b="0" i="0" u="none" strike="noStrike" kern="1200" cap="none" spc="0" normalizeH="0" baseline="30000" noProof="0">
                  <a:ln>
                    <a:noFill/>
                  </a:ln>
                  <a:solidFill>
                    <a:srgbClr val="373545"/>
                  </a:solidFill>
                  <a:effectLst/>
                  <a:uLnTx/>
                  <a:uFillTx/>
                  <a:latin typeface="Arial" panose="020B0604020202020204"/>
                  <a:ea typeface="+mn-ea"/>
                  <a:cs typeface="+mn-cs"/>
                </a:rPr>
                <a:t>2</a:t>
              </a:r>
            </a:p>
            <a:p>
              <a:pPr marL="228600" marR="0" lvl="0" indent="-228600" algn="l" defTabSz="914400" rtl="0" eaLnBrk="1" fontAlgn="auto" latinLnBrk="0" hangingPunct="1">
                <a:lnSpc>
                  <a:spcPct val="90000"/>
                </a:lnSpc>
                <a:spcBef>
                  <a:spcPts val="1000"/>
                </a:spcBef>
                <a:spcAft>
                  <a:spcPts val="0"/>
                </a:spcAft>
                <a:buClr>
                  <a:srgbClr val="002060"/>
                </a:buClr>
                <a:buSzTx/>
                <a:buFont typeface="Wingdings" panose="05000000000000000000" pitchFamily="2" charset="2"/>
                <a:buChar char="§"/>
                <a:tabLst/>
                <a:defRPr/>
              </a:pPr>
              <a:r>
                <a:rPr kumimoji="0" lang="en-US" sz="1400" b="0" i="0" u="none" strike="noStrike" kern="1200" cap="none" spc="0" normalizeH="0" baseline="0" noProof="0">
                  <a:ln>
                    <a:noFill/>
                  </a:ln>
                  <a:solidFill>
                    <a:srgbClr val="373545"/>
                  </a:solidFill>
                  <a:effectLst/>
                  <a:uLnTx/>
                  <a:uFillTx/>
                  <a:latin typeface="Arial" panose="020B0604020202020204"/>
                  <a:ea typeface="+mn-ea"/>
                  <a:cs typeface="+mn-cs"/>
                </a:rPr>
                <a:t>Organ dysfunction (heart, liver, kidneys)</a:t>
              </a:r>
              <a:r>
                <a:rPr kumimoji="0" lang="en-US" sz="1400" b="0" i="0" u="none" strike="noStrike" kern="1200" cap="none" spc="0" normalizeH="0" baseline="30000" noProof="0">
                  <a:ln>
                    <a:noFill/>
                  </a:ln>
                  <a:solidFill>
                    <a:srgbClr val="373545"/>
                  </a:solidFill>
                  <a:effectLst/>
                  <a:uLnTx/>
                  <a:uFillTx/>
                  <a:latin typeface="Arial" panose="020B0604020202020204"/>
                  <a:ea typeface="+mn-ea"/>
                  <a:cs typeface="+mn-cs"/>
                </a:rPr>
                <a:t>2 </a:t>
              </a:r>
              <a:endParaRPr kumimoji="0" lang="en-US" sz="1400" b="0" i="0" u="none" strike="noStrike" kern="1200" cap="none" spc="0" normalizeH="0" baseline="0" noProof="0">
                <a:ln>
                  <a:noFill/>
                </a:ln>
                <a:solidFill>
                  <a:srgbClr val="373545"/>
                </a:solidFill>
                <a:effectLst/>
                <a:uLnTx/>
                <a:uFillTx/>
                <a:latin typeface="Arial" panose="020B0604020202020204"/>
                <a:ea typeface="+mn-ea"/>
                <a:cs typeface="+mn-cs"/>
              </a:endParaRPr>
            </a:p>
          </p:txBody>
        </p:sp>
        <p:sp>
          <p:nvSpPr>
            <p:cNvPr id="19" name="Content Placeholder 3">
              <a:extLst>
                <a:ext uri="{FF2B5EF4-FFF2-40B4-BE49-F238E27FC236}">
                  <a16:creationId xmlns:a16="http://schemas.microsoft.com/office/drawing/2014/main" xmlns="" id="{95F75265-7333-4FCD-BE6D-4168B3FC6C31}"/>
                </a:ext>
              </a:extLst>
            </p:cNvPr>
            <p:cNvSpPr txBox="1">
              <a:spLocks/>
            </p:cNvSpPr>
            <p:nvPr/>
          </p:nvSpPr>
          <p:spPr>
            <a:xfrm>
              <a:off x="3459474" y="1893904"/>
              <a:ext cx="2886858" cy="3349305"/>
            </a:xfrm>
            <a:prstGeom prst="rect">
              <a:avLst/>
            </a:prstGeom>
            <a:solidFill>
              <a:srgbClr val="373545">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Autofit/>
            </a:bodyPr>
            <a:lstStyle>
              <a:defPPr>
                <a:defRPr lang="en-US"/>
              </a:defPPr>
              <a:lvl1pPr marL="228600" indent="-228600">
                <a:lnSpc>
                  <a:spcPct val="90000"/>
                </a:lnSpc>
                <a:spcBef>
                  <a:spcPts val="1000"/>
                </a:spcBef>
                <a:buClr>
                  <a:srgbClr val="D11241"/>
                </a:buClr>
                <a:buFont typeface="Arial" panose="020B0604020202020204" pitchFamily="34" charset="0"/>
                <a:buChar char="•"/>
                <a:defRPr>
                  <a:solidFill>
                    <a:schemeClr val="bg1"/>
                  </a:solidFill>
                  <a:latin typeface="Myriad Pro" panose="020B0503030403020204" pitchFamily="34" charset="0"/>
                </a:defRPr>
              </a:lvl1pPr>
              <a:lvl2pPr marL="685800" indent="-228600">
                <a:lnSpc>
                  <a:spcPct val="90000"/>
                </a:lnSpc>
                <a:spcBef>
                  <a:spcPts val="500"/>
                </a:spcBef>
                <a:buClr>
                  <a:srgbClr val="D11241"/>
                </a:buClr>
                <a:buFont typeface="Calibri" panose="020F0502020204030204" pitchFamily="34" charset="0"/>
                <a:buChar char="–"/>
                <a:defRPr sz="1700">
                  <a:solidFill>
                    <a:schemeClr val="tx1">
                      <a:lumMod val="85000"/>
                      <a:lumOff val="15000"/>
                    </a:schemeClr>
                  </a:solidFill>
                  <a:latin typeface="Myriad Pro" panose="020B0503030403020204" pitchFamily="34" charset="0"/>
                </a:defRPr>
              </a:lvl2pPr>
              <a:lvl3pPr marL="1143000" indent="-228600">
                <a:lnSpc>
                  <a:spcPct val="90000"/>
                </a:lnSpc>
                <a:spcBef>
                  <a:spcPts val="500"/>
                </a:spcBef>
                <a:buClr>
                  <a:srgbClr val="D11241"/>
                </a:buClr>
                <a:buFont typeface="Arial" panose="020B0604020202020204" pitchFamily="34" charset="0"/>
                <a:buChar char="•"/>
                <a:defRPr sz="1600">
                  <a:solidFill>
                    <a:schemeClr val="tx1">
                      <a:lumMod val="85000"/>
                      <a:lumOff val="15000"/>
                    </a:schemeClr>
                  </a:solidFill>
                  <a:latin typeface="Myriad Pro" panose="020B0503030403020204" pitchFamily="34" charset="0"/>
                </a:defRPr>
              </a:lvl3pPr>
              <a:lvl4pPr marL="1600200" indent="-228600">
                <a:lnSpc>
                  <a:spcPct val="90000"/>
                </a:lnSpc>
                <a:spcBef>
                  <a:spcPts val="500"/>
                </a:spcBef>
                <a:buClr>
                  <a:srgbClr val="D11241"/>
                </a:buClr>
                <a:buFont typeface="Calibri" panose="020F0502020204030204" pitchFamily="34" charset="0"/>
                <a:buChar char="–"/>
                <a:defRPr sz="1500">
                  <a:solidFill>
                    <a:schemeClr val="tx1">
                      <a:lumMod val="85000"/>
                      <a:lumOff val="15000"/>
                    </a:schemeClr>
                  </a:solidFill>
                  <a:latin typeface="Myriad Pro" panose="020B0503030403020204" pitchFamily="34" charset="0"/>
                </a:defRPr>
              </a:lvl4pPr>
              <a:lvl5pPr marL="2057400" indent="-228600">
                <a:lnSpc>
                  <a:spcPct val="90000"/>
                </a:lnSpc>
                <a:spcBef>
                  <a:spcPts val="500"/>
                </a:spcBef>
                <a:buClr>
                  <a:srgbClr val="D11241"/>
                </a:buClr>
                <a:buFont typeface="Arial" panose="020B0604020202020204" pitchFamily="34" charset="0"/>
                <a:buChar char="•"/>
                <a:defRPr sz="1400">
                  <a:solidFill>
                    <a:schemeClr val="tx1">
                      <a:lumMod val="85000"/>
                      <a:lumOff val="15000"/>
                    </a:schemeClr>
                  </a:solidFill>
                  <a:latin typeface="Myriad Pro" panose="020B0503030403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28600" marR="0" lvl="0" indent="-228600" algn="l" defTabSz="914400" rtl="0" eaLnBrk="1" fontAlgn="auto" latinLnBrk="0" hangingPunct="1">
                <a:lnSpc>
                  <a:spcPct val="90000"/>
                </a:lnSpc>
                <a:spcBef>
                  <a:spcPts val="1000"/>
                </a:spcBef>
                <a:spcAft>
                  <a:spcPts val="0"/>
                </a:spcAft>
                <a:buClr>
                  <a:srgbClr val="002060"/>
                </a:buClr>
                <a:buSzTx/>
                <a:buFont typeface="Wingdings" panose="05000000000000000000" pitchFamily="2" charset="2"/>
                <a:buChar char="§"/>
                <a:tabLst/>
                <a:defRPr/>
              </a:pPr>
              <a:r>
                <a:rPr kumimoji="0" lang="en-US" sz="1400" b="0" i="0" u="none" strike="noStrike" kern="1200" cap="none" spc="0" normalizeH="0" baseline="0" noProof="0">
                  <a:ln>
                    <a:noFill/>
                  </a:ln>
                  <a:solidFill>
                    <a:srgbClr val="373545"/>
                  </a:solidFill>
                  <a:effectLst/>
                  <a:uLnTx/>
                  <a:uFillTx/>
                  <a:latin typeface="Arial" panose="020B0604020202020204"/>
                  <a:ea typeface="+mn-ea"/>
                  <a:cs typeface="+mn-cs"/>
                </a:rPr>
                <a:t>WBC&gt;100,000/mm</a:t>
              </a:r>
              <a:r>
                <a:rPr kumimoji="0" lang="en-US" sz="1400" b="0" i="0" u="none" strike="noStrike" kern="1200" cap="none" spc="0" normalizeH="0" baseline="30000" noProof="0">
                  <a:ln>
                    <a:noFill/>
                  </a:ln>
                  <a:solidFill>
                    <a:srgbClr val="373545"/>
                  </a:solidFill>
                  <a:effectLst/>
                  <a:uLnTx/>
                  <a:uFillTx/>
                  <a:latin typeface="Arial" panose="020B0604020202020204"/>
                  <a:ea typeface="+mn-ea"/>
                  <a:cs typeface="+mn-cs"/>
                </a:rPr>
                <a:t>3</a:t>
              </a:r>
              <a:r>
                <a:rPr kumimoji="0" lang="en-US" sz="1400" b="0" i="0" u="none" strike="noStrike" kern="1200" cap="none" spc="0" normalizeH="0" baseline="0" noProof="0">
                  <a:ln>
                    <a:noFill/>
                  </a:ln>
                  <a:solidFill>
                    <a:srgbClr val="373545"/>
                  </a:solidFill>
                  <a:effectLst/>
                  <a:uLnTx/>
                  <a:uFillTx/>
                  <a:latin typeface="Arial" panose="020B0604020202020204"/>
                  <a:ea typeface="+mn-ea"/>
                  <a:cs typeface="+mn-cs"/>
                </a:rPr>
                <a:t> at diagnosis</a:t>
              </a:r>
              <a:r>
                <a:rPr kumimoji="0" lang="en-US" sz="1400" b="0" i="0" u="none" strike="noStrike" kern="1200" cap="none" spc="0" normalizeH="0" baseline="30000" noProof="0">
                  <a:ln>
                    <a:noFill/>
                  </a:ln>
                  <a:solidFill>
                    <a:srgbClr val="373545"/>
                  </a:solidFill>
                  <a:effectLst/>
                  <a:uLnTx/>
                  <a:uFillTx/>
                  <a:latin typeface="Arial" panose="020B0604020202020204"/>
                  <a:ea typeface="+mn-ea"/>
                  <a:cs typeface="+mn-cs"/>
                </a:rPr>
                <a:t>1</a:t>
              </a:r>
              <a:endParaRPr kumimoji="0" lang="en-US" sz="1400" b="0" i="0" u="none" strike="noStrike" kern="1200" cap="none" spc="0" normalizeH="0" baseline="0" noProof="0">
                <a:ln>
                  <a:noFill/>
                </a:ln>
                <a:solidFill>
                  <a:srgbClr val="373545"/>
                </a:solidFill>
                <a:effectLst/>
                <a:uLnTx/>
                <a:uFillTx/>
                <a:latin typeface="Arial" panose="020B0604020202020204"/>
                <a:ea typeface="+mn-ea"/>
                <a:cs typeface="+mn-cs"/>
              </a:endParaRPr>
            </a:p>
            <a:p>
              <a:pPr marL="228600" marR="0" lvl="0" indent="-228600" algn="l" defTabSz="914400" rtl="0" eaLnBrk="1" fontAlgn="auto" latinLnBrk="0" hangingPunct="1">
                <a:lnSpc>
                  <a:spcPct val="90000"/>
                </a:lnSpc>
                <a:spcBef>
                  <a:spcPts val="1000"/>
                </a:spcBef>
                <a:spcAft>
                  <a:spcPts val="0"/>
                </a:spcAft>
                <a:buClr>
                  <a:srgbClr val="002060"/>
                </a:buClr>
                <a:buSzTx/>
                <a:buFont typeface="Wingdings" panose="05000000000000000000" pitchFamily="2" charset="2"/>
                <a:buChar char="§"/>
                <a:tabLst/>
                <a:defRPr/>
              </a:pPr>
              <a:r>
                <a:rPr kumimoji="0" lang="en-US" sz="1400" b="0" i="0" u="none" strike="noStrike" kern="1200" cap="none" spc="0" normalizeH="0" baseline="0" noProof="0">
                  <a:ln>
                    <a:noFill/>
                  </a:ln>
                  <a:solidFill>
                    <a:srgbClr val="373545"/>
                  </a:solidFill>
                  <a:effectLst/>
                  <a:uLnTx/>
                  <a:uFillTx/>
                  <a:latin typeface="Arial" panose="020B0604020202020204"/>
                  <a:ea typeface="+mn-ea"/>
                  <a:cs typeface="+mn-cs"/>
                </a:rPr>
                <a:t>LDH &gt;600 U/L</a:t>
              </a:r>
              <a:r>
                <a:rPr kumimoji="0" lang="en-US" sz="1400" b="0" i="0" u="none" strike="noStrike" kern="1200" cap="none" spc="0" normalizeH="0" baseline="30000" noProof="0">
                  <a:ln>
                    <a:noFill/>
                  </a:ln>
                  <a:solidFill>
                    <a:srgbClr val="373545"/>
                  </a:solidFill>
                  <a:effectLst/>
                  <a:uLnTx/>
                  <a:uFillTx/>
                  <a:latin typeface="Arial" panose="020B0604020202020204"/>
                  <a:ea typeface="+mn-ea"/>
                  <a:cs typeface="+mn-cs"/>
                </a:rPr>
                <a:t>2</a:t>
              </a:r>
              <a:endParaRPr kumimoji="0" lang="en-US" sz="1400" b="0" i="0" u="none" strike="noStrike" kern="1200" cap="none" spc="0" normalizeH="0" baseline="0" noProof="0">
                <a:ln>
                  <a:noFill/>
                </a:ln>
                <a:solidFill>
                  <a:srgbClr val="373545"/>
                </a:solidFill>
                <a:effectLst/>
                <a:uLnTx/>
                <a:uFillTx/>
                <a:latin typeface="Arial" panose="020B0604020202020204"/>
                <a:ea typeface="+mn-ea"/>
                <a:cs typeface="+mn-cs"/>
              </a:endParaRPr>
            </a:p>
            <a:p>
              <a:pPr marL="228600" marR="0" lvl="0" indent="-228600" algn="l" defTabSz="914400" rtl="0" eaLnBrk="1" fontAlgn="auto" latinLnBrk="0" hangingPunct="1">
                <a:lnSpc>
                  <a:spcPct val="90000"/>
                </a:lnSpc>
                <a:spcBef>
                  <a:spcPts val="1000"/>
                </a:spcBef>
                <a:spcAft>
                  <a:spcPts val="0"/>
                </a:spcAft>
                <a:buClr>
                  <a:srgbClr val="002060"/>
                </a:buClr>
                <a:buSzTx/>
                <a:buFont typeface="Wingdings" panose="05000000000000000000" pitchFamily="2" charset="2"/>
                <a:buChar char="§"/>
                <a:tabLst/>
                <a:defRPr/>
              </a:pPr>
              <a:r>
                <a:rPr kumimoji="0" lang="en-US" sz="1400" b="0" i="0" u="none" strike="noStrike" kern="1200" cap="none" spc="0" normalizeH="0" baseline="0" noProof="0">
                  <a:ln>
                    <a:noFill/>
                  </a:ln>
                  <a:solidFill>
                    <a:srgbClr val="373545"/>
                  </a:solidFill>
                  <a:effectLst/>
                  <a:uLnTx/>
                  <a:uFillTx/>
                  <a:latin typeface="Arial" panose="020B0604020202020204"/>
                  <a:ea typeface="+mn-ea"/>
                  <a:cs typeface="+mn-cs"/>
                </a:rPr>
                <a:t>Prior blood disorder at time of diagnosis</a:t>
              </a:r>
              <a:r>
                <a:rPr kumimoji="0" lang="en-US" sz="1400" b="0" i="0" u="none" strike="noStrike" kern="1200" cap="none" spc="0" normalizeH="0" baseline="30000" noProof="0">
                  <a:ln>
                    <a:noFill/>
                  </a:ln>
                  <a:solidFill>
                    <a:srgbClr val="373545"/>
                  </a:solidFill>
                  <a:effectLst/>
                  <a:uLnTx/>
                  <a:uFillTx/>
                  <a:latin typeface="Arial" panose="020B0604020202020204"/>
                  <a:ea typeface="+mn-ea"/>
                  <a:cs typeface="+mn-cs"/>
                </a:rPr>
                <a:t>1,2</a:t>
              </a:r>
            </a:p>
            <a:p>
              <a:pPr marL="228600" marR="0" lvl="0" indent="-228600" algn="l" defTabSz="914400" rtl="0" eaLnBrk="1" fontAlgn="auto" latinLnBrk="0" hangingPunct="1">
                <a:lnSpc>
                  <a:spcPct val="90000"/>
                </a:lnSpc>
                <a:spcBef>
                  <a:spcPts val="1000"/>
                </a:spcBef>
                <a:spcAft>
                  <a:spcPts val="0"/>
                </a:spcAft>
                <a:buClr>
                  <a:srgbClr val="002060"/>
                </a:buClr>
                <a:buSzTx/>
                <a:buFont typeface="Wingdings" panose="05000000000000000000" pitchFamily="2" charset="2"/>
                <a:buChar char="§"/>
                <a:tabLst/>
                <a:defRPr/>
              </a:pPr>
              <a:r>
                <a:rPr kumimoji="0" lang="en-US" sz="1400" b="0" i="0" u="none" strike="noStrike" kern="1200" cap="none" spc="0" normalizeH="0" baseline="0" noProof="0">
                  <a:ln>
                    <a:noFill/>
                  </a:ln>
                  <a:solidFill>
                    <a:srgbClr val="373545"/>
                  </a:solidFill>
                  <a:effectLst/>
                  <a:uLnTx/>
                  <a:uFillTx/>
                  <a:latin typeface="Arial" panose="020B0604020202020204"/>
                  <a:ea typeface="+mn-ea"/>
                  <a:cs typeface="+mn-cs"/>
                </a:rPr>
                <a:t>AML secondary to treatment for another cancer</a:t>
              </a:r>
              <a:r>
                <a:rPr kumimoji="0" lang="en-US" sz="1400" b="0" i="0" u="none" strike="noStrike" kern="1200" cap="none" spc="0" normalizeH="0" baseline="30000" noProof="0">
                  <a:ln>
                    <a:noFill/>
                  </a:ln>
                  <a:solidFill>
                    <a:srgbClr val="373545"/>
                  </a:solidFill>
                  <a:effectLst/>
                  <a:uLnTx/>
                  <a:uFillTx/>
                  <a:latin typeface="Arial" panose="020B0604020202020204"/>
                  <a:ea typeface="+mn-ea"/>
                  <a:cs typeface="+mn-cs"/>
                </a:rPr>
                <a:t>1,2</a:t>
              </a:r>
              <a:endParaRPr kumimoji="0" lang="en-US" sz="1400" b="0" i="0" u="none" strike="noStrike" kern="1200" cap="none" spc="0" normalizeH="0" baseline="0" noProof="0">
                <a:ln>
                  <a:noFill/>
                </a:ln>
                <a:solidFill>
                  <a:srgbClr val="373545"/>
                </a:solidFill>
                <a:effectLst/>
                <a:uLnTx/>
                <a:uFillTx/>
                <a:latin typeface="Arial" panose="020B0604020202020204"/>
                <a:ea typeface="+mn-ea"/>
                <a:cs typeface="+mn-cs"/>
              </a:endParaRPr>
            </a:p>
            <a:p>
              <a:pPr marL="228600" marR="0" lvl="0" indent="-228600" algn="l" defTabSz="914400" rtl="0" eaLnBrk="1" fontAlgn="auto" latinLnBrk="0" hangingPunct="1">
                <a:lnSpc>
                  <a:spcPct val="90000"/>
                </a:lnSpc>
                <a:spcBef>
                  <a:spcPts val="1000"/>
                </a:spcBef>
                <a:spcAft>
                  <a:spcPts val="0"/>
                </a:spcAft>
                <a:buClr>
                  <a:srgbClr val="002060"/>
                </a:buClr>
                <a:buSzTx/>
                <a:buFont typeface="Wingdings" panose="05000000000000000000" pitchFamily="2" charset="2"/>
                <a:buChar char="§"/>
                <a:tabLst/>
                <a:defRPr/>
              </a:pPr>
              <a:r>
                <a:rPr kumimoji="0" lang="en-US" sz="1400" b="0" i="0" u="none" strike="noStrike" kern="1200" cap="none" spc="0" normalizeH="0" baseline="0" noProof="0">
                  <a:ln>
                    <a:noFill/>
                  </a:ln>
                  <a:solidFill>
                    <a:srgbClr val="373545"/>
                  </a:solidFill>
                  <a:effectLst/>
                  <a:uLnTx/>
                  <a:uFillTx/>
                  <a:latin typeface="Arial" panose="020B0604020202020204"/>
                  <a:ea typeface="+mn-ea"/>
                  <a:cs typeface="+mn-cs"/>
                </a:rPr>
                <a:t>Systemic infection at diagnosis</a:t>
              </a:r>
              <a:r>
                <a:rPr kumimoji="0" lang="en-US" sz="1400" b="0" i="0" u="none" strike="noStrike" kern="1200" cap="none" spc="0" normalizeH="0" baseline="30000" noProof="0">
                  <a:ln>
                    <a:noFill/>
                  </a:ln>
                  <a:solidFill>
                    <a:srgbClr val="373545"/>
                  </a:solidFill>
                  <a:effectLst/>
                  <a:uLnTx/>
                  <a:uFillTx/>
                  <a:latin typeface="Arial" panose="020B0604020202020204"/>
                  <a:ea typeface="+mn-ea"/>
                  <a:cs typeface="+mn-cs"/>
                </a:rPr>
                <a:t>1</a:t>
              </a:r>
              <a:endParaRPr kumimoji="0" lang="en-US" sz="1400" b="0" i="0" u="none" strike="noStrike" kern="1200" cap="none" spc="0" normalizeH="0" baseline="0" noProof="0">
                <a:ln>
                  <a:noFill/>
                </a:ln>
                <a:solidFill>
                  <a:srgbClr val="373545"/>
                </a:solidFill>
                <a:effectLst/>
                <a:uLnTx/>
                <a:uFillTx/>
                <a:latin typeface="Arial" panose="020B0604020202020204"/>
                <a:ea typeface="+mn-ea"/>
                <a:cs typeface="+mn-cs"/>
              </a:endParaRPr>
            </a:p>
            <a:p>
              <a:pPr marL="228600" marR="0" lvl="0" indent="-228600" algn="l" defTabSz="914400" rtl="0" eaLnBrk="1" fontAlgn="auto" latinLnBrk="0" hangingPunct="1">
                <a:lnSpc>
                  <a:spcPct val="90000"/>
                </a:lnSpc>
                <a:spcBef>
                  <a:spcPts val="1000"/>
                </a:spcBef>
                <a:spcAft>
                  <a:spcPts val="0"/>
                </a:spcAft>
                <a:buClr>
                  <a:srgbClr val="002060"/>
                </a:buClr>
                <a:buSzTx/>
                <a:buFont typeface="Wingdings" panose="05000000000000000000" pitchFamily="2" charset="2"/>
                <a:buChar char="§"/>
                <a:tabLst/>
                <a:defRPr/>
              </a:pPr>
              <a:r>
                <a:rPr kumimoji="0" lang="en-US" sz="1400" b="0" i="0" u="none" strike="noStrike" kern="1200" cap="none" spc="0" normalizeH="0" baseline="0" noProof="0">
                  <a:ln>
                    <a:noFill/>
                  </a:ln>
                  <a:solidFill>
                    <a:srgbClr val="373545"/>
                  </a:solidFill>
                  <a:effectLst/>
                  <a:uLnTx/>
                  <a:uFillTx/>
                  <a:latin typeface="Arial" panose="020B0604020202020204"/>
                  <a:ea typeface="+mn-ea"/>
                  <a:cs typeface="+mn-cs"/>
                </a:rPr>
                <a:t>Presence of leukemia cells in the central nervous system</a:t>
              </a:r>
              <a:r>
                <a:rPr kumimoji="0" lang="en-US" sz="1400" b="0" i="0" u="none" strike="noStrike" kern="1200" cap="none" spc="0" normalizeH="0" baseline="30000" noProof="0">
                  <a:ln>
                    <a:noFill/>
                  </a:ln>
                  <a:solidFill>
                    <a:srgbClr val="373545"/>
                  </a:solidFill>
                  <a:effectLst/>
                  <a:uLnTx/>
                  <a:uFillTx/>
                  <a:latin typeface="Arial" panose="020B0604020202020204"/>
                  <a:ea typeface="+mn-ea"/>
                  <a:cs typeface="+mn-cs"/>
                </a:rPr>
                <a:t>1</a:t>
              </a:r>
              <a:endParaRPr kumimoji="0" lang="en-US" sz="1400" b="0" i="0" u="none" strike="noStrike" kern="1200" cap="none" spc="0" normalizeH="0" baseline="0" noProof="0">
                <a:ln>
                  <a:noFill/>
                </a:ln>
                <a:solidFill>
                  <a:srgbClr val="373545"/>
                </a:solidFill>
                <a:effectLst/>
                <a:uLnTx/>
                <a:uFillTx/>
                <a:latin typeface="Arial" panose="020B0604020202020204"/>
                <a:ea typeface="+mn-ea"/>
                <a:cs typeface="+mn-cs"/>
              </a:endParaRPr>
            </a:p>
            <a:p>
              <a:pPr marL="228600" marR="0" lvl="0" indent="-228600" algn="l" defTabSz="914400" rtl="0" eaLnBrk="1" fontAlgn="auto" latinLnBrk="0" hangingPunct="1">
                <a:lnSpc>
                  <a:spcPct val="90000"/>
                </a:lnSpc>
                <a:spcBef>
                  <a:spcPts val="1000"/>
                </a:spcBef>
                <a:spcAft>
                  <a:spcPts val="0"/>
                </a:spcAft>
                <a:buClr>
                  <a:srgbClr val="002060"/>
                </a:buClr>
                <a:buSzTx/>
                <a:buFont typeface="Wingdings" panose="05000000000000000000" pitchFamily="2" charset="2"/>
                <a:buChar char="§"/>
                <a:tabLst/>
                <a:defRPr/>
              </a:pPr>
              <a:r>
                <a:rPr kumimoji="0" lang="en-US" sz="1400" b="0" i="0" u="none" strike="noStrike" kern="1200" cap="none" spc="0" normalizeH="0" baseline="0" noProof="0">
                  <a:ln>
                    <a:noFill/>
                  </a:ln>
                  <a:solidFill>
                    <a:srgbClr val="373545"/>
                  </a:solidFill>
                  <a:effectLst/>
                  <a:uLnTx/>
                  <a:uFillTx/>
                  <a:latin typeface="Arial" panose="020B0604020202020204"/>
                  <a:ea typeface="+mn-ea"/>
                  <a:cs typeface="+mn-cs"/>
                </a:rPr>
                <a:t>Poor response to initial treatment of AML</a:t>
              </a:r>
              <a:r>
                <a:rPr kumimoji="0" lang="en-US" sz="1400" b="0" i="0" u="none" strike="noStrike" kern="1200" cap="none" spc="0" normalizeH="0" baseline="30000" noProof="0">
                  <a:ln>
                    <a:noFill/>
                  </a:ln>
                  <a:solidFill>
                    <a:srgbClr val="373545"/>
                  </a:solidFill>
                  <a:effectLst/>
                  <a:uLnTx/>
                  <a:uFillTx/>
                  <a:latin typeface="Arial" panose="020B0604020202020204"/>
                  <a:ea typeface="+mn-ea"/>
                  <a:cs typeface="+mn-cs"/>
                </a:rPr>
                <a:t>1</a:t>
              </a:r>
              <a:endParaRPr kumimoji="0" lang="en-US" sz="1400" b="0" i="0" u="none" strike="noStrike" kern="1200" cap="none" spc="0" normalizeH="0" baseline="0" noProof="0">
                <a:ln>
                  <a:noFill/>
                </a:ln>
                <a:solidFill>
                  <a:srgbClr val="373545"/>
                </a:solidFill>
                <a:effectLst/>
                <a:uLnTx/>
                <a:uFillTx/>
                <a:latin typeface="Arial" panose="020B0604020202020204"/>
                <a:ea typeface="+mn-ea"/>
                <a:cs typeface="+mn-cs"/>
              </a:endParaRPr>
            </a:p>
          </p:txBody>
        </p:sp>
        <p:graphicFrame>
          <p:nvGraphicFramePr>
            <p:cNvPr id="21" name="Content Placeholder 5">
              <a:extLst>
                <a:ext uri="{FF2B5EF4-FFF2-40B4-BE49-F238E27FC236}">
                  <a16:creationId xmlns:a16="http://schemas.microsoft.com/office/drawing/2014/main" xmlns="" id="{AD63FE36-2190-4E51-A2FF-CE90ADAA3949}"/>
                </a:ext>
              </a:extLst>
            </p:cNvPr>
            <p:cNvGraphicFramePr>
              <a:graphicFrameLocks/>
            </p:cNvGraphicFramePr>
            <p:nvPr>
              <p:extLst>
                <p:ext uri="{D42A27DB-BD31-4B8C-83A1-F6EECF244321}">
                  <p14:modId xmlns:p14="http://schemas.microsoft.com/office/powerpoint/2010/main" val="2737243253"/>
                </p:ext>
              </p:extLst>
            </p:nvPr>
          </p:nvGraphicFramePr>
          <p:xfrm>
            <a:off x="6454893" y="1893905"/>
            <a:ext cx="8774073" cy="3740176"/>
          </p:xfrm>
          <a:graphic>
            <a:graphicData uri="http://schemas.openxmlformats.org/drawingml/2006/table">
              <a:tbl>
                <a:tblPr firstRow="1" bandRow="1"/>
                <a:tblGrid>
                  <a:gridCol w="1127007">
                    <a:extLst>
                      <a:ext uri="{9D8B030D-6E8A-4147-A177-3AD203B41FA5}">
                        <a16:colId xmlns:a16="http://schemas.microsoft.com/office/drawing/2014/main" xmlns="" val="3218931195"/>
                      </a:ext>
                    </a:extLst>
                  </a:gridCol>
                  <a:gridCol w="2136123">
                    <a:extLst>
                      <a:ext uri="{9D8B030D-6E8A-4147-A177-3AD203B41FA5}">
                        <a16:colId xmlns:a16="http://schemas.microsoft.com/office/drawing/2014/main" xmlns="" val="1464301401"/>
                      </a:ext>
                    </a:extLst>
                  </a:gridCol>
                  <a:gridCol w="2136123">
                    <a:extLst>
                      <a:ext uri="{9D8B030D-6E8A-4147-A177-3AD203B41FA5}">
                        <a16:colId xmlns:a16="http://schemas.microsoft.com/office/drawing/2014/main" xmlns="" val="1631310571"/>
                      </a:ext>
                    </a:extLst>
                  </a:gridCol>
                </a:tblGrid>
                <a:tr h="210098">
                  <a:tc gridSpan="3">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200" dirty="0">
                            <a:latin typeface="+mn-lt"/>
                          </a:rPr>
                          <a:t>2022 ELN risk classification by genetics at initial diagnosis</a:t>
                        </a:r>
                        <a:r>
                          <a:rPr lang="en-US" sz="1200" baseline="30000" dirty="0">
                            <a:latin typeface="+mn-lt"/>
                          </a:rPr>
                          <a:t>3</a:t>
                        </a:r>
                      </a:p>
                    </a:txBody>
                    <a:tcPr>
                      <a:lnL w="12700" cap="flat" cmpd="sng" algn="ctr">
                        <a:solidFill>
                          <a:srgbClr val="939598"/>
                        </a:solidFill>
                        <a:prstDash val="solid"/>
                        <a:round/>
                        <a:headEnd type="none" w="med" len="med"/>
                        <a:tailEnd type="none" w="med" len="med"/>
                      </a:lnL>
                      <a:lnR w="12700" cap="flat" cmpd="sng" algn="ctr">
                        <a:solidFill>
                          <a:srgbClr val="939598"/>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715430030"/>
                    </a:ext>
                  </a:extLst>
                </a:tr>
                <a:tr h="19842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100" b="1">
                            <a:solidFill>
                              <a:schemeClr val="tx1"/>
                            </a:solidFill>
                            <a:latin typeface="+mn-lt"/>
                          </a:rPr>
                          <a:t>Risk category</a:t>
                        </a:r>
                      </a:p>
                    </a:txBody>
                    <a:tcPr>
                      <a:lnL w="12700" cap="flat" cmpd="sng" algn="ctr">
                        <a:solidFill>
                          <a:srgbClr val="939598"/>
                        </a:solidFill>
                        <a:prstDash val="solid"/>
                        <a:round/>
                        <a:headEnd type="none" w="med" len="med"/>
                        <a:tailEnd type="none" w="med" len="med"/>
                      </a:lnL>
                      <a:lnR w="12700" cap="flat" cmpd="sng" algn="ctr">
                        <a:solidFill>
                          <a:srgbClr val="939598"/>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100" b="1">
                            <a:solidFill>
                              <a:schemeClr val="tx1"/>
                            </a:solidFill>
                            <a:latin typeface="+mn-lt"/>
                          </a:rPr>
                          <a:t>Genetic abnormality</a:t>
                        </a:r>
                      </a:p>
                    </a:txBody>
                    <a:tcPr>
                      <a:lnL w="12700" cap="flat" cmpd="sng" algn="ctr">
                        <a:solidFill>
                          <a:srgbClr val="939598"/>
                        </a:solidFill>
                        <a:prstDash val="solid"/>
                        <a:round/>
                        <a:headEnd type="none" w="med" len="med"/>
                        <a:tailEnd type="none" w="med" len="med"/>
                      </a:lnL>
                      <a:lnR w="12700" cap="flat" cmpd="sng" algn="ctr">
                        <a:solidFill>
                          <a:srgbClr val="939598"/>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hMerge="1">
                    <a:txBody>
                      <a:bodyPr/>
                      <a:lstStyle/>
                      <a:p>
                        <a:endParaRPr lang="en-US"/>
                      </a:p>
                    </a:txBody>
                    <a:tcPr/>
                  </a:tc>
                  <a:extLst>
                    <a:ext uri="{0D108BD9-81ED-4DB2-BD59-A6C34878D82A}">
                      <a16:rowId xmlns:a16="http://schemas.microsoft.com/office/drawing/2014/main" xmlns="" val="3435414554"/>
                    </a:ext>
                  </a:extLst>
                </a:tr>
                <a:tr h="78361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100" b="1" kern="1200">
                            <a:solidFill>
                              <a:schemeClr val="tx1"/>
                            </a:solidFill>
                            <a:latin typeface="+mn-lt"/>
                            <a:ea typeface="+mn-ea"/>
                            <a:cs typeface="+mn-cs"/>
                          </a:rPr>
                          <a:t>Favorable</a:t>
                        </a:r>
                      </a:p>
                    </a:txBody>
                    <a:tcPr anchor="ctr">
                      <a:lnL w="12700" cap="flat" cmpd="sng" algn="ctr">
                        <a:solidFill>
                          <a:srgbClr val="939598"/>
                        </a:solidFill>
                        <a:prstDash val="solid"/>
                        <a:round/>
                        <a:headEnd type="none" w="med" len="med"/>
                        <a:tailEnd type="none" w="med" len="med"/>
                      </a:lnL>
                      <a:lnR w="12700" cap="flat" cmpd="sng" algn="ctr">
                        <a:solidFill>
                          <a:srgbClr val="939598"/>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w="12700" cmpd="sng">
                        <a:noFill/>
                        <a:prstDash val="solid"/>
                      </a:lnTlToBr>
                      <a:lnBlToTr w="12700" cmpd="sng">
                        <a:noFill/>
                        <a:prstDash val="solid"/>
                      </a:lnBlToTr>
                      <a:solidFill>
                        <a:srgbClr val="70AD47">
                          <a:lumMod val="40000"/>
                          <a:lumOff val="6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050" baseline="0" noProof="0">
                            <a:solidFill>
                              <a:schemeClr val="tx1"/>
                            </a:solidFill>
                            <a:latin typeface="+mn-lt"/>
                          </a:rPr>
                          <a:t>t(8;21)(q22;q22.1)/ </a:t>
                        </a:r>
                        <a:r>
                          <a:rPr lang="en-US" sz="1050" i="1" baseline="0" noProof="0">
                            <a:solidFill>
                              <a:schemeClr val="tx1"/>
                            </a:solidFill>
                            <a:latin typeface="+mn-lt"/>
                          </a:rPr>
                          <a:t>RUNX1::RUNX1T1</a:t>
                        </a:r>
                      </a:p>
                      <a:p>
                        <a:r>
                          <a:rPr lang="en-US" sz="1050" baseline="0" noProof="0">
                            <a:solidFill>
                              <a:schemeClr val="tx1"/>
                            </a:solidFill>
                            <a:latin typeface="+mn-lt"/>
                          </a:rPr>
                          <a:t>inv(16)(p13.1q22) or t(16;16)(p13.1;q22)/ </a:t>
                        </a:r>
                        <a:r>
                          <a:rPr lang="en-US" sz="1050" i="1" baseline="0" noProof="0">
                            <a:solidFill>
                              <a:schemeClr val="tx1"/>
                            </a:solidFill>
                            <a:latin typeface="+mn-lt"/>
                          </a:rPr>
                          <a:t>CBFB::MYH11</a:t>
                        </a:r>
                      </a:p>
                      <a:p>
                        <a:r>
                          <a:rPr lang="en-US" sz="1050" b="1" baseline="0" noProof="0">
                            <a:solidFill>
                              <a:schemeClr val="tx1"/>
                            </a:solidFill>
                            <a:latin typeface="+mn-lt"/>
                          </a:rPr>
                          <a:t>Mutated </a:t>
                        </a:r>
                        <a:r>
                          <a:rPr lang="en-US" sz="1050" b="1" i="1" baseline="0" noProof="0">
                            <a:solidFill>
                              <a:schemeClr val="tx1"/>
                            </a:solidFill>
                            <a:latin typeface="+mn-lt"/>
                          </a:rPr>
                          <a:t>NPM1</a:t>
                        </a:r>
                        <a:r>
                          <a:rPr lang="en-US" sz="1050" b="1" baseline="0" noProof="0">
                            <a:solidFill>
                              <a:schemeClr val="tx1"/>
                            </a:solidFill>
                            <a:latin typeface="+mn-lt"/>
                          </a:rPr>
                          <a:t> without </a:t>
                        </a:r>
                        <a:r>
                          <a:rPr lang="en-US" sz="1050" b="1" i="1" baseline="0" noProof="0">
                            <a:solidFill>
                              <a:schemeClr val="tx1"/>
                            </a:solidFill>
                            <a:latin typeface="+mn-lt"/>
                          </a:rPr>
                          <a:t>FLT3</a:t>
                        </a:r>
                        <a:r>
                          <a:rPr lang="en-US" sz="1050" b="1" baseline="0" noProof="0">
                            <a:solidFill>
                              <a:schemeClr val="tx1"/>
                            </a:solidFill>
                            <a:latin typeface="+mn-lt"/>
                          </a:rPr>
                          <a:t>-ITD</a:t>
                        </a:r>
                        <a:endParaRPr lang="en-US" sz="1050" b="1" baseline="30000" noProof="0">
                          <a:solidFill>
                            <a:schemeClr val="tx1"/>
                          </a:solidFill>
                          <a:latin typeface="+mn-lt"/>
                        </a:endParaRPr>
                      </a:p>
                      <a:p>
                        <a:r>
                          <a:rPr lang="en-US" sz="1050" baseline="0" noProof="0" err="1">
                            <a:solidFill>
                              <a:schemeClr val="tx1"/>
                            </a:solidFill>
                            <a:latin typeface="+mn-lt"/>
                          </a:rPr>
                          <a:t>bZIP</a:t>
                        </a:r>
                        <a:r>
                          <a:rPr lang="en-US" sz="1050" baseline="0" noProof="0">
                            <a:solidFill>
                              <a:schemeClr val="tx1"/>
                            </a:solidFill>
                            <a:latin typeface="+mn-lt"/>
                          </a:rPr>
                          <a:t> in-frame mutated </a:t>
                        </a:r>
                        <a:r>
                          <a:rPr lang="en-US" sz="1050" i="1" baseline="0" noProof="0">
                            <a:solidFill>
                              <a:schemeClr val="tx1"/>
                            </a:solidFill>
                            <a:latin typeface="+mn-lt"/>
                          </a:rPr>
                          <a:t>CEBPA</a:t>
                        </a:r>
                        <a:endParaRPr lang="en-US" sz="1050" i="1" noProof="0">
                          <a:solidFill>
                            <a:schemeClr val="tx1"/>
                          </a:solidFill>
                          <a:latin typeface="+mn-lt"/>
                        </a:endParaRPr>
                      </a:p>
                    </a:txBody>
                    <a:tcPr anchor="ctr">
                      <a:lnL w="12700" cap="flat" cmpd="sng" algn="ctr">
                        <a:solidFill>
                          <a:srgbClr val="939598"/>
                        </a:solidFill>
                        <a:prstDash val="solid"/>
                        <a:round/>
                        <a:headEnd type="none" w="med" len="med"/>
                        <a:tailEnd type="none" w="med" len="med"/>
                      </a:lnL>
                      <a:lnR w="12700" cap="flat" cmpd="sng" algn="ctr">
                        <a:solidFill>
                          <a:srgbClr val="939598"/>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w="12700" cmpd="sng">
                        <a:noFill/>
                        <a:prstDash val="solid"/>
                      </a:lnTlToBr>
                      <a:lnBlToTr w="12700" cmpd="sng">
                        <a:noFill/>
                        <a:prstDash val="solid"/>
                      </a:lnBlToTr>
                      <a:solidFill>
                        <a:srgbClr val="70AD47">
                          <a:lumMod val="40000"/>
                          <a:lumOff val="60000"/>
                        </a:srgbClr>
                      </a:solidFill>
                    </a:tcPr>
                  </a:tc>
                  <a:tc hMerge="1">
                    <a:txBody>
                      <a:bodyPr/>
                      <a:lstStyle/>
                      <a:p>
                        <a:endParaRPr lang="en-US"/>
                      </a:p>
                    </a:txBody>
                    <a:tcPr/>
                  </a:tc>
                  <a:extLst>
                    <a:ext uri="{0D108BD9-81ED-4DB2-BD59-A6C34878D82A}">
                      <a16:rowId xmlns:a16="http://schemas.microsoft.com/office/drawing/2014/main" xmlns="" val="3261766385"/>
                    </a:ext>
                  </a:extLst>
                </a:tr>
                <a:tr h="68281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914400" rtl="0" eaLnBrk="1" latinLnBrk="0" hangingPunct="1"/>
                        <a:r>
                          <a:rPr lang="en-US" sz="1100" b="1" kern="1200">
                            <a:solidFill>
                              <a:schemeClr val="tx1"/>
                            </a:solidFill>
                            <a:latin typeface="+mn-lt"/>
                            <a:ea typeface="+mn-ea"/>
                            <a:cs typeface="+mn-cs"/>
                          </a:rPr>
                          <a:t>Intermediate</a:t>
                        </a:r>
                      </a:p>
                    </a:txBody>
                    <a:tcPr anchor="ctr">
                      <a:lnL w="12700" cap="flat" cmpd="sng" algn="ctr">
                        <a:solidFill>
                          <a:srgbClr val="939598"/>
                        </a:solidFill>
                        <a:prstDash val="solid"/>
                        <a:round/>
                        <a:headEnd type="none" w="med" len="med"/>
                        <a:tailEnd type="none" w="med" len="med"/>
                      </a:lnL>
                      <a:lnR w="12700" cap="flat" cmpd="sng" algn="ctr">
                        <a:solidFill>
                          <a:srgbClr val="939598"/>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050" baseline="0" noProof="0" dirty="0">
                            <a:solidFill>
                              <a:schemeClr val="tx1"/>
                            </a:solidFill>
                            <a:latin typeface="+mn-lt"/>
                          </a:rPr>
                          <a:t>Mutated </a:t>
                        </a:r>
                        <a:r>
                          <a:rPr lang="en-US" sz="1050" i="1" baseline="0" noProof="0" dirty="0">
                            <a:solidFill>
                              <a:schemeClr val="tx1"/>
                            </a:solidFill>
                            <a:latin typeface="+mn-lt"/>
                          </a:rPr>
                          <a:t>NPM1</a:t>
                        </a:r>
                        <a:r>
                          <a:rPr lang="en-US" sz="1050" baseline="0" noProof="0" dirty="0">
                            <a:solidFill>
                              <a:schemeClr val="tx1"/>
                            </a:solidFill>
                            <a:latin typeface="+mn-lt"/>
                          </a:rPr>
                          <a:t> with </a:t>
                        </a:r>
                        <a:r>
                          <a:rPr lang="en-US" sz="1050" i="1" baseline="0" noProof="0" dirty="0">
                            <a:solidFill>
                              <a:schemeClr val="tx1"/>
                            </a:solidFill>
                            <a:latin typeface="+mn-lt"/>
                          </a:rPr>
                          <a:t>FLT3</a:t>
                        </a:r>
                        <a:r>
                          <a:rPr lang="en-US" sz="1050" baseline="0" noProof="0" dirty="0">
                            <a:solidFill>
                              <a:schemeClr val="tx1"/>
                            </a:solidFill>
                            <a:latin typeface="+mn-lt"/>
                          </a:rPr>
                          <a:t>-ITD</a:t>
                        </a:r>
                        <a:endParaRPr lang="en-US" sz="1050" baseline="30000" noProof="0" dirty="0">
                          <a:solidFill>
                            <a:schemeClr val="tx1"/>
                          </a:solidFill>
                          <a:latin typeface="+mn-lt"/>
                        </a:endParaRPr>
                      </a:p>
                      <a:p>
                        <a:r>
                          <a:rPr lang="en-US" sz="1050" noProof="0" dirty="0">
                            <a:solidFill>
                              <a:schemeClr val="tx1"/>
                            </a:solidFill>
                            <a:latin typeface="+mn-lt"/>
                          </a:rPr>
                          <a:t>Wild-type </a:t>
                        </a:r>
                        <a:r>
                          <a:rPr lang="en-US" sz="1050" i="1" noProof="0" dirty="0">
                            <a:solidFill>
                              <a:schemeClr val="tx1"/>
                            </a:solidFill>
                            <a:latin typeface="+mn-lt"/>
                          </a:rPr>
                          <a:t>NPM1</a:t>
                        </a:r>
                        <a:r>
                          <a:rPr lang="en-US" sz="1050" b="1" i="1" baseline="0" noProof="0" dirty="0">
                            <a:solidFill>
                              <a:schemeClr val="tx1"/>
                            </a:solidFill>
                            <a:latin typeface="+mn-lt"/>
                          </a:rPr>
                          <a:t> </a:t>
                        </a:r>
                        <a:r>
                          <a:rPr lang="en-US" sz="1050" b="1" baseline="0" noProof="0" dirty="0">
                            <a:solidFill>
                              <a:schemeClr val="tx1"/>
                            </a:solidFill>
                            <a:latin typeface="+mn-lt"/>
                          </a:rPr>
                          <a:t>with </a:t>
                        </a:r>
                        <a:r>
                          <a:rPr lang="en-US" sz="1050" b="1" i="1" baseline="0" noProof="0" dirty="0">
                            <a:solidFill>
                              <a:schemeClr val="tx1"/>
                            </a:solidFill>
                            <a:latin typeface="+mn-lt"/>
                          </a:rPr>
                          <a:t>FLT3</a:t>
                        </a:r>
                        <a:r>
                          <a:rPr lang="en-US" sz="1050" b="1" baseline="0" noProof="0" dirty="0">
                            <a:solidFill>
                              <a:schemeClr val="tx1"/>
                            </a:solidFill>
                            <a:latin typeface="+mn-lt"/>
                          </a:rPr>
                          <a:t>-ITD</a:t>
                        </a:r>
                        <a:r>
                          <a:rPr lang="en-US" sz="1050" baseline="0" noProof="0" dirty="0">
                            <a:solidFill>
                              <a:schemeClr val="tx1"/>
                            </a:solidFill>
                            <a:latin typeface="+mn-lt"/>
                          </a:rPr>
                          <a:t> (without adverse-risk genetic lesions)</a:t>
                        </a:r>
                        <a:endParaRPr lang="en-US" sz="1050" baseline="30000" noProof="0" dirty="0">
                          <a:solidFill>
                            <a:schemeClr val="tx1"/>
                          </a:solidFill>
                          <a:latin typeface="+mn-lt"/>
                        </a:endParaRPr>
                      </a:p>
                      <a:p>
                        <a:r>
                          <a:rPr lang="en-US" sz="1050" noProof="0" dirty="0">
                            <a:solidFill>
                              <a:schemeClr val="tx1"/>
                            </a:solidFill>
                            <a:latin typeface="+mn-lt"/>
                          </a:rPr>
                          <a:t>t(9;11)(p21.3;q23.3)/ </a:t>
                        </a:r>
                        <a:r>
                          <a:rPr lang="en-US" sz="1050" i="1" noProof="0" dirty="0">
                            <a:solidFill>
                              <a:schemeClr val="tx1"/>
                            </a:solidFill>
                            <a:latin typeface="+mn-lt"/>
                          </a:rPr>
                          <a:t>MLLT3::KMT2A</a:t>
                        </a:r>
                      </a:p>
                      <a:p>
                        <a:r>
                          <a:rPr lang="en-US" sz="1050" noProof="0" dirty="0">
                            <a:solidFill>
                              <a:schemeClr val="tx1"/>
                            </a:solidFill>
                            <a:latin typeface="+mn-lt"/>
                          </a:rPr>
                          <a:t>Cytogenetic and/or genetic abnormalities not classified as favorable or adverse</a:t>
                        </a:r>
                      </a:p>
                    </a:txBody>
                    <a:tcPr anchor="ctr">
                      <a:lnL w="12700" cap="flat" cmpd="sng" algn="ctr">
                        <a:solidFill>
                          <a:srgbClr val="939598"/>
                        </a:solidFill>
                        <a:prstDash val="solid"/>
                        <a:round/>
                        <a:headEnd type="none" w="med" len="med"/>
                        <a:tailEnd type="none" w="med" len="med"/>
                      </a:lnL>
                      <a:lnR w="12700" cap="flat" cmpd="sng" algn="ctr">
                        <a:solidFill>
                          <a:srgbClr val="939598"/>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hMerge="1">
                    <a:txBody>
                      <a:bodyPr/>
                      <a:lstStyle/>
                      <a:p>
                        <a:endParaRPr lang="en-US"/>
                      </a:p>
                    </a:txBody>
                    <a:tcPr/>
                  </a:tc>
                  <a:extLst>
                    <a:ext uri="{0D108BD9-81ED-4DB2-BD59-A6C34878D82A}">
                      <a16:rowId xmlns:a16="http://schemas.microsoft.com/office/drawing/2014/main" xmlns="" val="3397209673"/>
                    </a:ext>
                  </a:extLst>
                </a:tr>
                <a:tr h="106089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914400" rtl="0" eaLnBrk="1" latinLnBrk="0" hangingPunct="1"/>
                        <a:r>
                          <a:rPr lang="en-US" sz="1100" b="1" kern="1200">
                            <a:solidFill>
                              <a:schemeClr val="tx1"/>
                            </a:solidFill>
                            <a:latin typeface="+mn-lt"/>
                            <a:ea typeface="+mn-ea"/>
                            <a:cs typeface="+mn-cs"/>
                          </a:rPr>
                          <a:t>Adverse</a:t>
                        </a:r>
                      </a:p>
                    </a:txBody>
                    <a:tcPr anchor="ctr">
                      <a:lnL w="12700" cap="flat" cmpd="sng" algn="ctr">
                        <a:solidFill>
                          <a:srgbClr val="939598"/>
                        </a:solidFill>
                        <a:prstDash val="solid"/>
                        <a:round/>
                        <a:headEnd type="none" w="med" len="med"/>
                        <a:tailEnd type="none" w="med" len="med"/>
                      </a:lnL>
                      <a:lnR w="12700" cap="flat" cmpd="sng" algn="ctr">
                        <a:solidFill>
                          <a:srgbClr val="939598"/>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w="12700" cmpd="sng">
                        <a:noFill/>
                        <a:prstDash val="solid"/>
                      </a:lnTlToBr>
                      <a:lnBlToTr w="12700" cmpd="sng">
                        <a:noFill/>
                        <a:prstDash val="solid"/>
                      </a:lnBlToTr>
                      <a:solidFill>
                        <a:srgbClr val="ED7D31">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050" baseline="0" noProof="0">
                            <a:solidFill>
                              <a:schemeClr val="tx1"/>
                            </a:solidFill>
                            <a:latin typeface="+mn-lt"/>
                          </a:rPr>
                          <a:t>t(6;9)(p23;q34.1); </a:t>
                        </a:r>
                        <a:r>
                          <a:rPr lang="en-US" sz="1050" i="1" baseline="0" noProof="0">
                            <a:solidFill>
                              <a:schemeClr val="tx1"/>
                            </a:solidFill>
                            <a:latin typeface="+mn-lt"/>
                          </a:rPr>
                          <a:t>DEK::NUP214</a:t>
                        </a:r>
                      </a:p>
                      <a:p>
                        <a:r>
                          <a:rPr lang="en-US" sz="1050" baseline="0" noProof="0">
                            <a:solidFill>
                              <a:schemeClr val="tx1"/>
                            </a:solidFill>
                            <a:latin typeface="+mn-lt"/>
                          </a:rPr>
                          <a:t>t(v;11q23.3)/ </a:t>
                        </a:r>
                        <a:r>
                          <a:rPr lang="en-US" sz="1050" i="1" baseline="0" noProof="0">
                            <a:solidFill>
                              <a:schemeClr val="tx1"/>
                            </a:solidFill>
                            <a:latin typeface="+mn-lt"/>
                          </a:rPr>
                          <a:t>KMT2A</a:t>
                        </a:r>
                        <a:r>
                          <a:rPr lang="en-US" sz="1050" baseline="0" noProof="0">
                            <a:solidFill>
                              <a:schemeClr val="tx1"/>
                            </a:solidFill>
                            <a:latin typeface="+mn-lt"/>
                          </a:rPr>
                          <a:t> rearranged</a:t>
                        </a:r>
                      </a:p>
                      <a:p>
                        <a:r>
                          <a:rPr lang="en-US" sz="1050" baseline="0" noProof="0">
                            <a:solidFill>
                              <a:schemeClr val="tx1"/>
                            </a:solidFill>
                            <a:latin typeface="+mn-lt"/>
                          </a:rPr>
                          <a:t>t(9:22)(q34.1;q11.2)/ </a:t>
                        </a:r>
                        <a:r>
                          <a:rPr lang="en-US" sz="1050" i="1" baseline="0" noProof="0">
                            <a:solidFill>
                              <a:schemeClr val="tx1"/>
                            </a:solidFill>
                            <a:latin typeface="+mn-lt"/>
                          </a:rPr>
                          <a:t>BCR::ABL1</a:t>
                        </a:r>
                      </a:p>
                      <a:p>
                        <a:r>
                          <a:rPr lang="it-IT" sz="1050" i="0" baseline="0" noProof="0">
                            <a:solidFill>
                              <a:schemeClr val="tx1"/>
                            </a:solidFill>
                            <a:latin typeface="+mn-lt"/>
                          </a:rPr>
                          <a:t>t(8;16)(p11.2;p13.3)/ </a:t>
                        </a:r>
                        <a:r>
                          <a:rPr lang="it-IT" sz="1050" i="1" baseline="0" noProof="0">
                            <a:solidFill>
                              <a:schemeClr val="tx1"/>
                            </a:solidFill>
                            <a:latin typeface="+mn-lt"/>
                          </a:rPr>
                          <a:t>KAT6A::CREBBP</a:t>
                        </a:r>
                        <a:endParaRPr lang="en-US" sz="1050" i="1" baseline="0" noProof="0">
                          <a:solidFill>
                            <a:schemeClr val="tx1"/>
                          </a:solidFill>
                          <a:latin typeface="+mn-lt"/>
                        </a:endParaRPr>
                      </a:p>
                      <a:p>
                        <a:r>
                          <a:rPr lang="en-US" sz="1050" baseline="0" noProof="0">
                            <a:solidFill>
                              <a:schemeClr val="tx1"/>
                            </a:solidFill>
                            <a:latin typeface="+mn-lt"/>
                          </a:rPr>
                          <a:t>inv(3)(q21.3q26.2) or t(3:3)(q21.3;q26.2/  </a:t>
                        </a:r>
                        <a:r>
                          <a:rPr lang="en-US" sz="1050" i="1" baseline="0" noProof="0">
                            <a:solidFill>
                              <a:schemeClr val="tx1"/>
                            </a:solidFill>
                            <a:latin typeface="+mn-lt"/>
                          </a:rPr>
                          <a:t>GATA2.MECOM(EV11)</a:t>
                        </a:r>
                      </a:p>
                    </a:txBody>
                    <a:tcPr anchor="ctr">
                      <a:lnL w="12700" cap="flat" cmpd="sng" algn="ctr">
                        <a:solidFill>
                          <a:srgbClr val="939598"/>
                        </a:solidFill>
                        <a:prstDash val="solid"/>
                        <a:round/>
                        <a:headEnd type="none" w="med" len="med"/>
                        <a:tailEnd type="none" w="med" len="med"/>
                      </a:lnL>
                      <a:lnR w="12700" cap="flat" cmpd="sng" algn="ctr">
                        <a:solidFill>
                          <a:srgbClr val="939598"/>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w="12700" cmpd="sng">
                        <a:noFill/>
                        <a:prstDash val="solid"/>
                      </a:lnTlToBr>
                      <a:lnBlToTr w="12700" cmpd="sng">
                        <a:noFill/>
                        <a:prstDash val="solid"/>
                      </a:lnBlToTr>
                      <a:solidFill>
                        <a:srgbClr val="ED7D31">
                          <a:lumMod val="60000"/>
                          <a:lumOff val="40000"/>
                        </a:srgb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i="0" baseline="0" noProof="0">
                            <a:solidFill>
                              <a:schemeClr val="tx1"/>
                            </a:solidFill>
                            <a:latin typeface="+mn-lt"/>
                          </a:rPr>
                          <a:t>t(3q26.2;v)/ </a:t>
                        </a:r>
                        <a:r>
                          <a:rPr lang="en-US" sz="1050" i="1" baseline="0" noProof="0">
                            <a:solidFill>
                              <a:schemeClr val="tx1"/>
                            </a:solidFill>
                            <a:latin typeface="+mn-lt"/>
                          </a:rPr>
                          <a:t>MECOM(EVI1)-</a:t>
                        </a:r>
                        <a:r>
                          <a:rPr lang="en-US" sz="1050" i="0" baseline="0" noProof="0">
                            <a:solidFill>
                              <a:schemeClr val="tx1"/>
                            </a:solidFill>
                            <a:latin typeface="+mn-lt"/>
                          </a:rPr>
                          <a:t>rearranged</a:t>
                        </a:r>
                        <a:endParaRPr lang="es-ES" sz="1050"/>
                      </a:p>
                      <a:p>
                        <a:r>
                          <a:rPr kumimoji="0" lang="en-GB" sz="1050" i="0" u="none" strike="noStrike" kern="1200" cap="none" spc="0" normalizeH="0" baseline="0" noProof="0">
                            <a:ln>
                              <a:noFill/>
                            </a:ln>
                            <a:effectLst/>
                            <a:uLnTx/>
                            <a:uFillTx/>
                            <a:cs typeface="Arial" panose="020B0604020202020204" pitchFamily="34" charset="0"/>
                          </a:rPr>
                          <a:t>–</a:t>
                        </a:r>
                        <a:r>
                          <a:rPr lang="es-ES" sz="1050"/>
                          <a:t>5 </a:t>
                        </a:r>
                        <a:r>
                          <a:rPr lang="es-ES" sz="1050" err="1"/>
                          <a:t>or</a:t>
                        </a:r>
                        <a:r>
                          <a:rPr lang="es-ES" sz="1050"/>
                          <a:t> del(5q); </a:t>
                        </a:r>
                        <a:r>
                          <a:rPr kumimoji="0" lang="en-GB" sz="1050" i="0" u="none" strike="noStrike" kern="1200" cap="none" spc="0" normalizeH="0" baseline="0" noProof="0">
                            <a:ln>
                              <a:noFill/>
                            </a:ln>
                            <a:effectLst/>
                            <a:uLnTx/>
                            <a:uFillTx/>
                            <a:cs typeface="Arial" panose="020B0604020202020204" pitchFamily="34" charset="0"/>
                          </a:rPr>
                          <a:t>–</a:t>
                        </a:r>
                        <a:r>
                          <a:rPr lang="es-ES" sz="1050"/>
                          <a:t>7; </a:t>
                        </a:r>
                        <a:r>
                          <a:rPr kumimoji="0" lang="en-GB" sz="1050" i="0" u="none" strike="noStrike" kern="1200" cap="none" spc="0" normalizeH="0" baseline="0" noProof="0">
                            <a:ln>
                              <a:noFill/>
                            </a:ln>
                            <a:effectLst/>
                            <a:uLnTx/>
                            <a:uFillTx/>
                            <a:cs typeface="Arial" panose="020B0604020202020204" pitchFamily="34" charset="0"/>
                          </a:rPr>
                          <a:t>–</a:t>
                        </a:r>
                        <a:r>
                          <a:rPr lang="es-ES" sz="1050"/>
                          <a:t>17/</a:t>
                        </a:r>
                        <a:r>
                          <a:rPr lang="es-ES" sz="1050" err="1"/>
                          <a:t>abn</a:t>
                        </a:r>
                        <a:r>
                          <a:rPr lang="es-ES" sz="1050"/>
                          <a:t>(17p)</a:t>
                        </a:r>
                      </a:p>
                      <a:p>
                        <a:r>
                          <a:rPr lang="es-ES" sz="1050" err="1"/>
                          <a:t>Complex</a:t>
                        </a:r>
                        <a:r>
                          <a:rPr lang="es-ES" sz="1050"/>
                          <a:t> </a:t>
                        </a:r>
                        <a:r>
                          <a:rPr lang="es-ES" sz="1050" err="1"/>
                          <a:t>karyotype</a:t>
                        </a:r>
                        <a:r>
                          <a:rPr lang="es-ES" sz="1050"/>
                          <a:t>, </a:t>
                        </a:r>
                        <a:r>
                          <a:rPr lang="es-ES" sz="1050" err="1"/>
                          <a:t>monosomal</a:t>
                        </a:r>
                        <a:r>
                          <a:rPr lang="es-ES" sz="1050"/>
                          <a:t> </a:t>
                        </a:r>
                        <a:r>
                          <a:rPr lang="es-ES" sz="1050" err="1"/>
                          <a:t>karyotype</a:t>
                        </a:r>
                        <a:endParaRPr lang="es-ES" sz="1050"/>
                      </a:p>
                      <a:p>
                        <a:r>
                          <a:rPr lang="en-GB" sz="1050"/>
                          <a:t>Mutated </a:t>
                        </a:r>
                        <a:r>
                          <a:rPr lang="en-GB" sz="1050" i="1"/>
                          <a:t>ASXL1, BCOR, EZH2, RUNX1, SF3B1, SRSF2, STAG2, U2AF1, and/or ZRSR2</a:t>
                        </a:r>
                      </a:p>
                      <a:p>
                        <a:r>
                          <a:rPr lang="en-GB" sz="1050" i="0"/>
                          <a:t>Mutated </a:t>
                        </a:r>
                        <a:r>
                          <a:rPr lang="en-GB" sz="1050" i="1"/>
                          <a:t>TP53</a:t>
                        </a:r>
                        <a:endParaRPr lang="es-ES" sz="1050" i="1"/>
                      </a:p>
                    </a:txBody>
                    <a:tcPr anchor="ctr">
                      <a:lnL w="12700" cap="flat" cmpd="sng" algn="ctr">
                        <a:solidFill>
                          <a:srgbClr val="939598"/>
                        </a:solidFill>
                        <a:prstDash val="solid"/>
                        <a:round/>
                        <a:headEnd type="none" w="med" len="med"/>
                        <a:tailEnd type="none" w="med" len="med"/>
                      </a:lnL>
                      <a:lnR w="12700" cap="flat" cmpd="sng" algn="ctr">
                        <a:solidFill>
                          <a:srgbClr val="939598"/>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lnTlToBr w="12700" cmpd="sng">
                        <a:noFill/>
                        <a:prstDash val="solid"/>
                      </a:lnTlToBr>
                      <a:lnBlToTr w="12700" cmpd="sng">
                        <a:noFill/>
                        <a:prstDash val="solid"/>
                      </a:lnBlToTr>
                      <a:solidFill>
                        <a:srgbClr val="ED7D31">
                          <a:lumMod val="60000"/>
                          <a:lumOff val="40000"/>
                        </a:srgbClr>
                      </a:solidFill>
                    </a:tcPr>
                  </a:tc>
                  <a:extLst>
                    <a:ext uri="{0D108BD9-81ED-4DB2-BD59-A6C34878D82A}">
                      <a16:rowId xmlns:a16="http://schemas.microsoft.com/office/drawing/2014/main" xmlns="" val="3567175029"/>
                    </a:ext>
                  </a:extLst>
                </a:tr>
              </a:tbl>
            </a:graphicData>
          </a:graphic>
        </p:graphicFrame>
        <p:sp>
          <p:nvSpPr>
            <p:cNvPr id="6" name="TextBox 5">
              <a:extLst>
                <a:ext uri="{FF2B5EF4-FFF2-40B4-BE49-F238E27FC236}">
                  <a16:creationId xmlns:a16="http://schemas.microsoft.com/office/drawing/2014/main" xmlns="" id="{163AE992-0124-46B1-ADFE-17A4F76892B8}"/>
                </a:ext>
              </a:extLst>
            </p:cNvPr>
            <p:cNvSpPr txBox="1"/>
            <p:nvPr/>
          </p:nvSpPr>
          <p:spPr>
            <a:xfrm>
              <a:off x="596901" y="3005759"/>
              <a:ext cx="2754013" cy="830997"/>
            </a:xfrm>
            <a:prstGeom prst="rect">
              <a:avLst/>
            </a:prstGeom>
            <a:solidFill>
              <a:srgbClr val="373545">
                <a:alpha val="10196"/>
              </a:srgbClr>
            </a:solid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373545"/>
                  </a:solidFill>
                  <a:effectLst/>
                  <a:uLnTx/>
                  <a:uFillTx/>
                  <a:latin typeface="Arial" panose="020B0604020202020204"/>
                  <a:ea typeface="+mn-ea"/>
                  <a:cs typeface="+mn-cs"/>
                </a:rPr>
                <a:t>More likely to have unfavorable chromosomal abnormalities or </a:t>
              </a:r>
              <a:br>
                <a:rPr kumimoji="0" lang="en-GB" sz="1200" b="0" i="0" u="none" strike="noStrike" kern="1200" cap="none" spc="0" normalizeH="0" baseline="0" noProof="0">
                  <a:ln>
                    <a:noFill/>
                  </a:ln>
                  <a:solidFill>
                    <a:srgbClr val="373545"/>
                  </a:solidFill>
                  <a:effectLst/>
                  <a:uLnTx/>
                  <a:uFillTx/>
                  <a:latin typeface="Arial" panose="020B0604020202020204"/>
                  <a:ea typeface="+mn-ea"/>
                  <a:cs typeface="+mn-cs"/>
                </a:rPr>
              </a:br>
              <a:r>
                <a:rPr kumimoji="0" lang="en-GB" sz="1200" b="0" i="0" u="none" strike="noStrike" kern="1200" cap="none" spc="0" normalizeH="0" baseline="0" noProof="0">
                  <a:ln>
                    <a:noFill/>
                  </a:ln>
                  <a:solidFill>
                    <a:srgbClr val="373545"/>
                  </a:solidFill>
                  <a:effectLst/>
                  <a:uLnTx/>
                  <a:uFillTx/>
                  <a:latin typeface="Arial" panose="020B0604020202020204"/>
                  <a:ea typeface="+mn-ea"/>
                  <a:cs typeface="+mn-cs"/>
                </a:rPr>
                <a:t>comorbid conditions</a:t>
              </a:r>
              <a:r>
                <a:rPr kumimoji="0" lang="en-GB" sz="1200" b="0" i="0" u="none" strike="noStrike" kern="1200" cap="none" spc="0" normalizeH="0" baseline="30000" noProof="0">
                  <a:ln>
                    <a:noFill/>
                  </a:ln>
                  <a:solidFill>
                    <a:srgbClr val="373545"/>
                  </a:solidFill>
                  <a:effectLst/>
                  <a:uLnTx/>
                  <a:uFillTx/>
                  <a:latin typeface="Arial" panose="020B0604020202020204"/>
                  <a:ea typeface="+mn-ea"/>
                  <a:cs typeface="+mn-cs"/>
                </a:rPr>
                <a:t>2</a:t>
              </a:r>
            </a:p>
          </p:txBody>
        </p:sp>
      </p:grpSp>
      <p:sp>
        <p:nvSpPr>
          <p:cNvPr id="20" name="Rectángulo 30">
            <a:extLst>
              <a:ext uri="{FF2B5EF4-FFF2-40B4-BE49-F238E27FC236}">
                <a16:creationId xmlns:a16="http://schemas.microsoft.com/office/drawing/2014/main" xmlns="" id="{387A2C58-AB85-4E1F-8737-81ABA79DF2E7}"/>
              </a:ext>
            </a:extLst>
          </p:cNvPr>
          <p:cNvSpPr/>
          <p:nvPr/>
        </p:nvSpPr>
        <p:spPr>
          <a:xfrm>
            <a:off x="7084623" y="5734520"/>
            <a:ext cx="1729381" cy="338554"/>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373545"/>
                </a:solidFill>
                <a:effectLst/>
                <a:uLnTx/>
                <a:uFillTx/>
                <a:latin typeface="Arial"/>
                <a:ea typeface="+mn-ea"/>
                <a:cs typeface="+mn-cs"/>
              </a:rPr>
              <a:t>Table adapted from </a:t>
            </a:r>
            <a:r>
              <a:rPr kumimoji="0" lang="en-US" sz="800" b="0" i="0" u="none" strike="noStrike" kern="1200" cap="none" spc="0" normalizeH="0" baseline="0" noProof="0" err="1">
                <a:ln>
                  <a:noFill/>
                </a:ln>
                <a:solidFill>
                  <a:srgbClr val="373545"/>
                </a:solidFill>
                <a:effectLst/>
                <a:uLnTx/>
                <a:uFillTx/>
                <a:latin typeface="Arial" panose="020B0604020202020204"/>
                <a:ea typeface="+mn-ea"/>
                <a:cs typeface="+mn-cs"/>
              </a:rPr>
              <a:t>Döhner</a:t>
            </a:r>
            <a:r>
              <a:rPr kumimoji="0" lang="en-US" sz="800" b="0" i="0" u="none" strike="noStrike" kern="1200" cap="none" spc="0" normalizeH="0" baseline="0" noProof="0">
                <a:ln>
                  <a:noFill/>
                </a:ln>
                <a:solidFill>
                  <a:srgbClr val="373545"/>
                </a:solidFill>
                <a:effectLst/>
                <a:uLnTx/>
                <a:uFillTx/>
                <a:latin typeface="Arial" panose="020B0604020202020204"/>
                <a:ea typeface="+mn-ea"/>
                <a:cs typeface="+mn-cs"/>
              </a:rPr>
              <a:t> H, et al. 2022</a:t>
            </a:r>
            <a:r>
              <a:rPr kumimoji="0" lang="en-US" sz="800" b="0" i="0" u="none" strike="noStrike" kern="1200" cap="none" spc="0" normalizeH="0" baseline="30000" noProof="0">
                <a:ln>
                  <a:noFill/>
                </a:ln>
                <a:solidFill>
                  <a:srgbClr val="373545"/>
                </a:solidFill>
                <a:effectLst/>
                <a:uLnTx/>
                <a:uFillTx/>
                <a:latin typeface="Arial" panose="020B0604020202020204"/>
                <a:ea typeface="+mn-ea"/>
                <a:cs typeface="+mn-cs"/>
              </a:rPr>
              <a:t>3</a:t>
            </a:r>
          </a:p>
        </p:txBody>
      </p:sp>
      <p:sp>
        <p:nvSpPr>
          <p:cNvPr id="22" name="Text Placeholder 1">
            <a:extLst>
              <a:ext uri="{FF2B5EF4-FFF2-40B4-BE49-F238E27FC236}">
                <a16:creationId xmlns:a16="http://schemas.microsoft.com/office/drawing/2014/main" xmlns="" id="{F9A232E6-15B6-4976-9852-9FCA946AA87F}"/>
              </a:ext>
            </a:extLst>
          </p:cNvPr>
          <p:cNvSpPr txBox="1">
            <a:spLocks/>
          </p:cNvSpPr>
          <p:nvPr/>
        </p:nvSpPr>
        <p:spPr>
          <a:xfrm>
            <a:off x="284957" y="6470419"/>
            <a:ext cx="8625271" cy="336431"/>
          </a:xfrm>
          <a:prstGeom prst="rect">
            <a:avLst/>
          </a:prstGeom>
        </p:spPr>
        <p:txBody>
          <a:bodyPr vert="horz" lIns="0" tIns="45720" rIns="0" bIns="45720" rtlCol="0" anchor="b">
            <a:noAutofit/>
          </a:bodyPr>
          <a:lstStyle>
            <a:lvl1pPr marL="0" indent="0" algn="l" defTabSz="685800" rtl="0" eaLnBrk="1" latinLnBrk="0" hangingPunct="1">
              <a:lnSpc>
                <a:spcPct val="110000"/>
              </a:lnSpc>
              <a:spcBef>
                <a:spcPts val="600"/>
              </a:spcBef>
              <a:spcAft>
                <a:spcPts val="600"/>
              </a:spcAft>
              <a:buClr>
                <a:schemeClr val="accent1"/>
              </a:buClr>
              <a:buFont typeface="Wingdings" panose="05000000000000000000" pitchFamily="2" charset="2"/>
              <a:buNone/>
              <a:defRPr sz="900" b="0" kern="1200">
                <a:solidFill>
                  <a:schemeClr val="tx2"/>
                </a:solidFill>
                <a:latin typeface="Arial" panose="020B0604020202020204" pitchFamily="34" charset="0"/>
                <a:ea typeface="+mn-ea"/>
                <a:cs typeface="Arial" panose="020B0604020202020204" pitchFamily="34" charset="0"/>
              </a:defRPr>
            </a:lvl1pPr>
            <a:lvl2pPr marL="714375" indent="-266700" algn="l" defTabSz="685800" rtl="0" eaLnBrk="1" latinLnBrk="0" hangingPunct="1">
              <a:lnSpc>
                <a:spcPct val="110000"/>
              </a:lnSpc>
              <a:spcBef>
                <a:spcPts val="600"/>
              </a:spcBef>
              <a:spcAft>
                <a:spcPts val="600"/>
              </a:spcAft>
              <a:buClr>
                <a:schemeClr val="accent1"/>
              </a:buClr>
              <a:buFont typeface="Wingdings" panose="05000000000000000000" pitchFamily="2" charset="2"/>
              <a:buChar char="§"/>
              <a:defRPr sz="1400" b="0" kern="1200">
                <a:solidFill>
                  <a:schemeClr val="tx1"/>
                </a:solidFill>
                <a:latin typeface="Arial" panose="020B0604020202020204" pitchFamily="34" charset="0"/>
                <a:ea typeface="+mn-ea"/>
                <a:cs typeface="Arial" panose="020B0604020202020204" pitchFamily="34" charset="0"/>
              </a:defRPr>
            </a:lvl2pPr>
            <a:lvl3pPr marL="1162050" indent="-266700" algn="l" defTabSz="685800" rtl="0" eaLnBrk="1" latinLnBrk="0" hangingPunct="1">
              <a:lnSpc>
                <a:spcPct val="110000"/>
              </a:lnSpc>
              <a:spcBef>
                <a:spcPts val="600"/>
              </a:spcBef>
              <a:spcAft>
                <a:spcPts val="600"/>
              </a:spcAft>
              <a:buFont typeface="Arial" panose="020B0604020202020204" pitchFamily="34" charset="0"/>
              <a:buChar char="•"/>
              <a:defRPr sz="1200" kern="1200">
                <a:solidFill>
                  <a:schemeClr val="accent1"/>
                </a:solidFill>
                <a:latin typeface="Arial" panose="020B0604020202020204" pitchFamily="34" charset="0"/>
                <a:ea typeface="+mn-ea"/>
                <a:cs typeface="Arial" panose="020B0604020202020204" pitchFamily="34" charset="0"/>
              </a:defRPr>
            </a:lvl3pPr>
            <a:lvl4pPr marL="175022" indent="-175022" algn="l" defTabSz="685800" rtl="0" eaLnBrk="1" latinLnBrk="0" hangingPunct="1">
              <a:lnSpc>
                <a:spcPct val="120000"/>
              </a:lnSpc>
              <a:spcBef>
                <a:spcPts val="450"/>
              </a:spcBef>
              <a:spcAft>
                <a:spcPts val="300"/>
              </a:spcAft>
              <a:buClr>
                <a:srgbClr val="C00000"/>
              </a:buClr>
              <a:buSzPct val="75000"/>
              <a:buFont typeface="Wingdings" panose="05000000000000000000" pitchFamily="2" charset="2"/>
              <a:buChar char="Ø"/>
              <a:defRPr sz="1400" kern="1200">
                <a:solidFill>
                  <a:schemeClr val="tx2"/>
                </a:solidFill>
                <a:latin typeface="Arial" panose="020B0604020202020204" pitchFamily="34" charset="0"/>
                <a:ea typeface="+mn-ea"/>
                <a:cs typeface="Arial" panose="020B0604020202020204" pitchFamily="34" charset="0"/>
              </a:defRPr>
            </a:lvl4pPr>
            <a:lvl5pPr marL="388144" indent="-175022" algn="l" defTabSz="685800" rtl="0" eaLnBrk="1" latinLnBrk="0" hangingPunct="1">
              <a:lnSpc>
                <a:spcPct val="120000"/>
              </a:lnSpc>
              <a:spcBef>
                <a:spcPts val="450"/>
              </a:spcBef>
              <a:spcAft>
                <a:spcPts val="300"/>
              </a:spcAft>
              <a:buClr>
                <a:srgbClr val="C00000"/>
              </a:buClr>
              <a:buSzPct val="75000"/>
              <a:buFont typeface="Wingdings" panose="05000000000000000000" pitchFamily="2" charset="2"/>
              <a:buChar char="v"/>
              <a:defRPr sz="14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10000"/>
              </a:lnSpc>
              <a:spcBef>
                <a:spcPts val="600"/>
              </a:spcBef>
              <a:spcAft>
                <a:spcPts val="600"/>
              </a:spcAft>
              <a:buClr>
                <a:srgbClr val="002060"/>
              </a:buClr>
              <a:buSzTx/>
              <a:buFont typeface="Wingdings" panose="05000000000000000000" pitchFamily="2" charset="2"/>
              <a:buNone/>
              <a:tabLst/>
              <a:defRPr/>
            </a:pPr>
            <a:r>
              <a:rPr kumimoji="0" lang="en-GB" sz="800" b="0" i="0" u="none" strike="noStrike" kern="1200" cap="none" spc="0" normalizeH="0" baseline="0" noProof="0">
                <a:ln>
                  <a:noFill/>
                </a:ln>
                <a:solidFill>
                  <a:srgbClr val="373545"/>
                </a:solidFill>
                <a:effectLst/>
                <a:uLnTx/>
                <a:uFillTx/>
                <a:latin typeface="Arial" panose="020B0604020202020204"/>
                <a:ea typeface="MS PGothic"/>
                <a:cs typeface="Arial" panose="020B0604020202020204" pitchFamily="34" charset="0"/>
              </a:rPr>
              <a:t>1. </a:t>
            </a:r>
            <a:r>
              <a:rPr kumimoji="0" lang="en-US" sz="800" b="0" i="0" u="none" strike="noStrike" kern="1200" cap="none" spc="0" normalizeH="0" baseline="0" noProof="0">
                <a:ln>
                  <a:noFill/>
                </a:ln>
                <a:solidFill>
                  <a:srgbClr val="373545"/>
                </a:solidFill>
                <a:effectLst/>
                <a:uLnTx/>
                <a:uFillTx/>
                <a:latin typeface="Arial" panose="020B0604020202020204"/>
                <a:ea typeface="+mn-ea"/>
                <a:cs typeface="Arial" panose="020B0604020202020204" pitchFamily="34" charset="0"/>
              </a:rPr>
              <a:t>American Cancer Society. Acute myeloid leukemia early detection, diagnosis, and types. Updated August 21, 2018. www.cancer.org/content/dam/CRC/PDF/Public/8676.00.pdf.; 2. </a:t>
            </a:r>
            <a:r>
              <a:rPr kumimoji="0" lang="en-US" sz="800" b="0" i="0" u="none" strike="noStrike" kern="1200" cap="none" spc="0" normalizeH="0" baseline="0" noProof="0" err="1">
                <a:ln>
                  <a:noFill/>
                </a:ln>
                <a:solidFill>
                  <a:srgbClr val="373545"/>
                </a:solidFill>
                <a:effectLst/>
                <a:uLnTx/>
                <a:uFillTx/>
                <a:latin typeface="Arial" panose="020B0604020202020204"/>
                <a:ea typeface="+mn-ea"/>
                <a:cs typeface="Arial" panose="020B0604020202020204" pitchFamily="34" charset="0"/>
              </a:rPr>
              <a:t>Faderl</a:t>
            </a:r>
            <a:r>
              <a:rPr kumimoji="0" lang="en-US" sz="800" b="0" i="0" u="none" strike="noStrike" kern="1200" cap="none" spc="0" normalizeH="0" baseline="0" noProof="0">
                <a:ln>
                  <a:noFill/>
                </a:ln>
                <a:solidFill>
                  <a:srgbClr val="373545"/>
                </a:solidFill>
                <a:effectLst/>
                <a:uLnTx/>
                <a:uFillTx/>
                <a:latin typeface="Arial" panose="020B0604020202020204"/>
                <a:ea typeface="+mn-ea"/>
                <a:cs typeface="Arial" panose="020B0604020202020204" pitchFamily="34" charset="0"/>
              </a:rPr>
              <a:t> S, </a:t>
            </a:r>
            <a:r>
              <a:rPr kumimoji="0" lang="en-US" sz="800" b="0" i="0" u="none" strike="noStrike" kern="1200" cap="none" spc="0" normalizeH="0" baseline="0" noProof="0" err="1">
                <a:ln>
                  <a:noFill/>
                </a:ln>
                <a:solidFill>
                  <a:srgbClr val="373545"/>
                </a:solidFill>
                <a:effectLst/>
                <a:uLnTx/>
                <a:uFillTx/>
                <a:latin typeface="Arial" panose="020B0604020202020204"/>
                <a:ea typeface="+mn-ea"/>
                <a:cs typeface="Arial" panose="020B0604020202020204" pitchFamily="34" charset="0"/>
              </a:rPr>
              <a:t>Kantarjian</a:t>
            </a:r>
            <a:r>
              <a:rPr kumimoji="0" lang="en-US" sz="800" b="0" i="0" u="none" strike="noStrike" kern="1200" cap="none" spc="0" normalizeH="0" baseline="0" noProof="0">
                <a:ln>
                  <a:noFill/>
                </a:ln>
                <a:solidFill>
                  <a:srgbClr val="373545"/>
                </a:solidFill>
                <a:effectLst/>
                <a:uLnTx/>
                <a:uFillTx/>
                <a:latin typeface="Arial" panose="020B0604020202020204"/>
                <a:ea typeface="+mn-ea"/>
                <a:cs typeface="Arial" panose="020B0604020202020204" pitchFamily="34" charset="0"/>
              </a:rPr>
              <a:t> HM. Clinical manifestations and treatment of acute myeloid leukemia. In: Hoffman R, Benz EJ Jr, Silberstein LE, et al, eds. </a:t>
            </a:r>
            <a:r>
              <a:rPr kumimoji="0" lang="en-US" sz="800" b="0" i="1" u="none" strike="noStrike" kern="1200" cap="none" spc="0" normalizeH="0" baseline="0" noProof="0">
                <a:ln>
                  <a:noFill/>
                </a:ln>
                <a:solidFill>
                  <a:srgbClr val="373545"/>
                </a:solidFill>
                <a:effectLst/>
                <a:uLnTx/>
                <a:uFillTx/>
                <a:latin typeface="Arial" panose="020B0604020202020204"/>
                <a:ea typeface="+mn-ea"/>
                <a:cs typeface="Arial" panose="020B0604020202020204" pitchFamily="34" charset="0"/>
              </a:rPr>
              <a:t>Hematology: Basic Principles and Practice</a:t>
            </a:r>
            <a:r>
              <a:rPr kumimoji="0" lang="en-US" sz="800" b="0" i="0" u="none" strike="noStrike" kern="1200" cap="none" spc="0" normalizeH="0" baseline="0" noProof="0">
                <a:ln>
                  <a:noFill/>
                </a:ln>
                <a:solidFill>
                  <a:srgbClr val="373545"/>
                </a:solidFill>
                <a:effectLst/>
                <a:uLnTx/>
                <a:uFillTx/>
                <a:latin typeface="Arial" panose="020B0604020202020204"/>
                <a:ea typeface="+mn-ea"/>
                <a:cs typeface="Arial" panose="020B0604020202020204" pitchFamily="34" charset="0"/>
              </a:rPr>
              <a:t>. 7th ed. Philadelphia, PA: Elsevier; 2018:924</a:t>
            </a:r>
            <a:r>
              <a:rPr kumimoji="0" lang="en-GB" sz="800" b="0" i="0" u="none" strike="noStrike" kern="1200" cap="none" spc="0" normalizeH="0" baseline="0" noProof="0">
                <a:ln>
                  <a:noFill/>
                </a:ln>
                <a:solidFill>
                  <a:srgbClr val="373545"/>
                </a:solidFill>
                <a:effectLst/>
                <a:uLnTx/>
                <a:uFillTx/>
                <a:latin typeface="Arial" panose="020B0604020202020204" pitchFamily="34" charset="0"/>
                <a:ea typeface="+mn-ea"/>
                <a:cs typeface="Arial" panose="020B0604020202020204" pitchFamily="34" charset="0"/>
              </a:rPr>
              <a:t>–</a:t>
            </a:r>
            <a:r>
              <a:rPr kumimoji="0" lang="en-US" sz="800" b="0" i="0" u="none" strike="noStrike" kern="1200" cap="none" spc="0" normalizeH="0" baseline="0" noProof="0">
                <a:ln>
                  <a:noFill/>
                </a:ln>
                <a:solidFill>
                  <a:srgbClr val="373545"/>
                </a:solidFill>
                <a:effectLst/>
                <a:uLnTx/>
                <a:uFillTx/>
                <a:latin typeface="Arial" panose="020B0604020202020204"/>
                <a:ea typeface="+mn-ea"/>
                <a:cs typeface="Arial" panose="020B0604020202020204" pitchFamily="34" charset="0"/>
              </a:rPr>
              <a:t>943; 3. </a:t>
            </a:r>
            <a:r>
              <a:rPr kumimoji="0" lang="en-US" sz="800" b="0" i="0" u="none" strike="noStrike" kern="1200" cap="none" spc="0" normalizeH="0" baseline="0" noProof="0" err="1">
                <a:ln>
                  <a:noFill/>
                </a:ln>
                <a:solidFill>
                  <a:srgbClr val="373545"/>
                </a:solidFill>
                <a:effectLst/>
                <a:uLnTx/>
                <a:uFillTx/>
                <a:latin typeface="Arial" panose="020B0604020202020204"/>
                <a:ea typeface="+mn-ea"/>
                <a:cs typeface="Arial" panose="020B0604020202020204" pitchFamily="34" charset="0"/>
              </a:rPr>
              <a:t>Döhner</a:t>
            </a:r>
            <a:r>
              <a:rPr kumimoji="0" lang="en-US" sz="800" b="0" i="0" u="none" strike="noStrike" kern="1200" cap="none" spc="0" normalizeH="0" baseline="0" noProof="0">
                <a:ln>
                  <a:noFill/>
                </a:ln>
                <a:solidFill>
                  <a:srgbClr val="373545"/>
                </a:solidFill>
                <a:effectLst/>
                <a:uLnTx/>
                <a:uFillTx/>
                <a:latin typeface="Arial" panose="020B0604020202020204"/>
                <a:ea typeface="+mn-ea"/>
                <a:cs typeface="Arial" panose="020B0604020202020204" pitchFamily="34" charset="0"/>
              </a:rPr>
              <a:t> H, et al. </a:t>
            </a:r>
            <a:r>
              <a:rPr kumimoji="0" lang="en-US" sz="800" b="0" i="1" u="none" strike="noStrike" kern="1200" cap="none" spc="0" normalizeH="0" baseline="0" noProof="0">
                <a:ln>
                  <a:noFill/>
                </a:ln>
                <a:solidFill>
                  <a:srgbClr val="373545"/>
                </a:solidFill>
                <a:effectLst/>
                <a:uLnTx/>
                <a:uFillTx/>
                <a:latin typeface="Arial" panose="020B0604020202020204"/>
                <a:ea typeface="+mn-ea"/>
                <a:cs typeface="Arial" panose="020B0604020202020204" pitchFamily="34" charset="0"/>
              </a:rPr>
              <a:t>Blood</a:t>
            </a:r>
            <a:r>
              <a:rPr kumimoji="0" lang="en-US" sz="800" b="0" i="0" u="none" strike="noStrike" kern="1200" cap="none" spc="0" normalizeH="0" baseline="0" noProof="0">
                <a:ln>
                  <a:noFill/>
                </a:ln>
                <a:solidFill>
                  <a:srgbClr val="373545"/>
                </a:solidFill>
                <a:effectLst/>
                <a:uLnTx/>
                <a:uFillTx/>
                <a:latin typeface="Arial" panose="020B0604020202020204"/>
                <a:ea typeface="+mn-ea"/>
                <a:cs typeface="Arial" panose="020B0604020202020204" pitchFamily="34" charset="0"/>
              </a:rPr>
              <a:t>. 2022;140(12):1345</a:t>
            </a:r>
            <a:r>
              <a:rPr kumimoji="0" lang="en-GB" sz="800" b="0" i="0" u="none" strike="noStrike" kern="1200" cap="none" spc="0" normalizeH="0" baseline="0" noProof="0">
                <a:ln>
                  <a:noFill/>
                </a:ln>
                <a:solidFill>
                  <a:srgbClr val="373545"/>
                </a:solidFill>
                <a:effectLst/>
                <a:uLnTx/>
                <a:uFillTx/>
                <a:latin typeface="Arial" panose="020B0604020202020204" pitchFamily="34" charset="0"/>
                <a:ea typeface="+mn-ea"/>
                <a:cs typeface="Arial" panose="020B0604020202020204" pitchFamily="34" charset="0"/>
              </a:rPr>
              <a:t>–</a:t>
            </a:r>
            <a:r>
              <a:rPr kumimoji="0" lang="en-US" sz="800" b="0" i="0" u="none" strike="noStrike" kern="1200" cap="none" spc="0" normalizeH="0" baseline="0" noProof="0">
                <a:ln>
                  <a:noFill/>
                </a:ln>
                <a:solidFill>
                  <a:srgbClr val="373545"/>
                </a:solidFill>
                <a:effectLst/>
                <a:uLnTx/>
                <a:uFillTx/>
                <a:latin typeface="Arial" panose="020B0604020202020204"/>
                <a:ea typeface="+mn-ea"/>
                <a:cs typeface="Arial" panose="020B0604020202020204" pitchFamily="34" charset="0"/>
              </a:rPr>
              <a:t>1377.</a:t>
            </a:r>
          </a:p>
        </p:txBody>
      </p:sp>
      <p:sp>
        <p:nvSpPr>
          <p:cNvPr id="5" name="Dikdörtgen 4"/>
          <p:cNvSpPr/>
          <p:nvPr/>
        </p:nvSpPr>
        <p:spPr>
          <a:xfrm>
            <a:off x="4868478" y="3168122"/>
            <a:ext cx="3945525" cy="33048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indent="0" algn="ctr">
              <a:lnSpc>
                <a:spcPct val="100000"/>
              </a:lnSpc>
              <a:spcAft>
                <a:spcPts val="600"/>
              </a:spcAft>
              <a:buClr>
                <a:schemeClr val="accent1"/>
              </a:buClr>
              <a:buSzPct val="120000"/>
              <a:buFont typeface="+mj-lt"/>
              <a:buNone/>
              <a:tabLst/>
            </a:pPr>
            <a:endParaRPr lang="tr-TR" sz="2000" b="1" dirty="0" smtClean="0">
              <a:solidFill>
                <a:schemeClr val="bg1"/>
              </a:solidFill>
            </a:endParaRPr>
          </a:p>
        </p:txBody>
      </p:sp>
    </p:spTree>
    <p:custDataLst>
      <p:tags r:id="rId1"/>
    </p:custDataLst>
    <p:extLst>
      <p:ext uri="{BB962C8B-B14F-4D97-AF65-F5344CB8AC3E}">
        <p14:creationId xmlns:p14="http://schemas.microsoft.com/office/powerpoint/2010/main" val="1532411166"/>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E4CB5C36-AF5C-4EC2-B278-45EAEF2CA479}"/>
              </a:ext>
            </a:extLst>
          </p:cNvPr>
          <p:cNvSpPr>
            <a:spLocks noGrp="1"/>
          </p:cNvSpPr>
          <p:nvPr>
            <p:ph type="title"/>
          </p:nvPr>
        </p:nvSpPr>
        <p:spPr/>
        <p:txBody>
          <a:bodyPr>
            <a:normAutofit fontScale="90000"/>
          </a:bodyPr>
          <a:lstStyle/>
          <a:p>
            <a:pPr fontAlgn="auto">
              <a:spcAft>
                <a:spcPts val="0"/>
              </a:spcAft>
              <a:defRPr/>
            </a:pPr>
            <a:r>
              <a:rPr lang="tr-TR" dirty="0">
                <a:latin typeface="+mj-lt"/>
              </a:rPr>
              <a:t>Sitogenetik Riske Göre Hastalıksız Sağkalım</a:t>
            </a:r>
          </a:p>
        </p:txBody>
      </p:sp>
      <p:sp>
        <p:nvSpPr>
          <p:cNvPr id="48133" name="TextBox 6">
            <a:extLst>
              <a:ext uri="{FF2B5EF4-FFF2-40B4-BE49-F238E27FC236}">
                <a16:creationId xmlns:a16="http://schemas.microsoft.com/office/drawing/2014/main" xmlns="" id="{41A126A0-3AD7-491B-8C2B-F68A689AC337}"/>
              </a:ext>
            </a:extLst>
          </p:cNvPr>
          <p:cNvSpPr txBox="1">
            <a:spLocks noChangeArrowheads="1"/>
          </p:cNvSpPr>
          <p:nvPr/>
        </p:nvSpPr>
        <p:spPr bwMode="auto">
          <a:xfrm>
            <a:off x="7231856" y="5503864"/>
            <a:ext cx="24927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altLang="tr-TR"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Uyarlandığı kaynak: </a:t>
            </a:r>
            <a:r>
              <a:rPr kumimoji="0" lang="tr-TR" altLang="tr-TR" sz="12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Byrd</a:t>
            </a:r>
            <a:r>
              <a:rPr kumimoji="0" lang="tr-TR" altLang="tr-TR"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2002 </a:t>
            </a:r>
            <a:r>
              <a:rPr kumimoji="0" lang="tr-TR" altLang="tr-TR" sz="12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Blood.</a:t>
            </a:r>
          </a:p>
        </p:txBody>
      </p:sp>
      <p:pic>
        <p:nvPicPr>
          <p:cNvPr id="15" name="Picture 14">
            <a:extLst>
              <a:ext uri="{FF2B5EF4-FFF2-40B4-BE49-F238E27FC236}">
                <a16:creationId xmlns:a16="http://schemas.microsoft.com/office/drawing/2014/main" xmlns="" id="{32D6076F-ECBE-448A-9C92-6525FB552A3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46121" y="1287463"/>
            <a:ext cx="6866608"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5" name="TextBox 3">
            <a:extLst>
              <a:ext uri="{FF2B5EF4-FFF2-40B4-BE49-F238E27FC236}">
                <a16:creationId xmlns:a16="http://schemas.microsoft.com/office/drawing/2014/main" xmlns="" id="{20921793-1503-42EC-A341-7EB717B27810}"/>
              </a:ext>
            </a:extLst>
          </p:cNvPr>
          <p:cNvSpPr txBox="1">
            <a:spLocks noChangeArrowheads="1"/>
          </p:cNvSpPr>
          <p:nvPr/>
        </p:nvSpPr>
        <p:spPr bwMode="auto">
          <a:xfrm>
            <a:off x="141685" y="6407150"/>
            <a:ext cx="693181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AutoNum type="arabicPeriod"/>
              <a:tabLst/>
              <a:defRPr/>
            </a:pPr>
            <a:r>
              <a:rPr kumimoji="0" lang="tr-TR" altLang="tr-TR" sz="9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Byrd JC, Mrózek K, Dodge RK, et al. Pretreatment cytogenetic abnormalities are predictive of induction success, cumulative incidence of relapse, and overall survival in adult patients with de novo acute myeloid leukemia: results from Cancer and Leukemia Group B (CALGB 8461). </a:t>
            </a:r>
            <a:r>
              <a:rPr kumimoji="0" lang="tr-TR" altLang="tr-TR" sz="900" b="0" i="1" u="none" strike="noStrike" kern="1200" cap="none" spc="0" normalizeH="0" baseline="0" noProof="0">
                <a:ln>
                  <a:noFill/>
                </a:ln>
                <a:solidFill>
                  <a:srgbClr val="000000"/>
                </a:solidFill>
                <a:effectLst/>
                <a:uLnTx/>
                <a:uFillTx/>
                <a:latin typeface="Calibri" panose="020F0502020204030204" pitchFamily="34" charset="0"/>
                <a:ea typeface="+mn-ea"/>
                <a:cs typeface="+mn-cs"/>
              </a:rPr>
              <a:t>Blood</a:t>
            </a:r>
            <a:r>
              <a:rPr kumimoji="0" lang="tr-TR" altLang="tr-TR" sz="9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2002;100(13):4325-4336.</a:t>
            </a:r>
          </a:p>
        </p:txBody>
      </p:sp>
    </p:spTree>
    <p:custDataLst>
      <p:tags r:id="rId1"/>
    </p:custDataLst>
    <p:extLst>
      <p:ext uri="{BB962C8B-B14F-4D97-AF65-F5344CB8AC3E}">
        <p14:creationId xmlns:p14="http://schemas.microsoft.com/office/powerpoint/2010/main" val="1920214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60 yaşın altındaki, yoğun kemoterapi almaya uygun ve formda olan </a:t>
            </a:r>
            <a:r>
              <a:rPr lang="tr-TR" dirty="0" smtClean="0"/>
              <a:t>hastalarda </a:t>
            </a:r>
            <a:r>
              <a:rPr lang="tr-TR" dirty="0"/>
              <a:t>7 + 3 ile iyileşme oranları ≤%</a:t>
            </a:r>
            <a:r>
              <a:rPr lang="tr-TR" dirty="0" smtClean="0"/>
              <a:t>40'tır.</a:t>
            </a:r>
          </a:p>
          <a:p>
            <a:r>
              <a:rPr lang="tr-TR" dirty="0"/>
              <a:t>Yoğun kemoterapi almaya uygun olan 60 yaşın üzerindeki hastaların durumu daha da kötüdür ve medyan genel sağ kalım (OS) 9 aydır ve 5 yıllık OS oranı %10'dur.</a:t>
            </a:r>
          </a:p>
        </p:txBody>
      </p:sp>
    </p:spTree>
    <p:extLst>
      <p:ext uri="{BB962C8B-B14F-4D97-AF65-F5344CB8AC3E}">
        <p14:creationId xmlns:p14="http://schemas.microsoft.com/office/powerpoint/2010/main" val="1486624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2017'den bu yana, </a:t>
            </a:r>
            <a:r>
              <a:rPr lang="tr-TR" dirty="0" smtClean="0"/>
              <a:t>FDA </a:t>
            </a:r>
            <a:r>
              <a:rPr lang="tr-TR" dirty="0"/>
              <a:t>tarafından farklı AML </a:t>
            </a:r>
            <a:r>
              <a:rPr lang="tr-TR" dirty="0" err="1"/>
              <a:t>endikasyonları</a:t>
            </a:r>
            <a:r>
              <a:rPr lang="tr-TR" dirty="0"/>
              <a:t> için </a:t>
            </a:r>
            <a:r>
              <a:rPr lang="tr-TR" dirty="0" smtClean="0"/>
              <a:t>12 </a:t>
            </a:r>
            <a:r>
              <a:rPr lang="tr-TR" dirty="0"/>
              <a:t>yeni ajan onaylanmıştır </a:t>
            </a:r>
            <a:endParaRPr lang="tr-TR" dirty="0" smtClean="0"/>
          </a:p>
          <a:p>
            <a:pPr marL="0" indent="0">
              <a:buNone/>
            </a:pPr>
            <a:endParaRPr lang="tr-TR" dirty="0"/>
          </a:p>
        </p:txBody>
      </p:sp>
    </p:spTree>
    <p:extLst>
      <p:ext uri="{BB962C8B-B14F-4D97-AF65-F5344CB8AC3E}">
        <p14:creationId xmlns:p14="http://schemas.microsoft.com/office/powerpoint/2010/main" val="18401832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p\Desktop\FLT3 AML\12 YENİ FDA ONAY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300" y="1171575"/>
            <a:ext cx="7645400" cy="4514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5136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p\Desktop\FLT3 AML\12 YENİ FDA ONAY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300" y="1171575"/>
            <a:ext cx="7645400" cy="451485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539552" y="1844824"/>
            <a:ext cx="2448272" cy="100811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19015142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418</TotalTime>
  <Words>2042</Words>
  <Application>Microsoft Office PowerPoint</Application>
  <PresentationFormat>Ekran Gösterisi (4:3)</PresentationFormat>
  <Paragraphs>146</Paragraphs>
  <Slides>38</Slides>
  <Notes>3</Notes>
  <HiddenSlides>2</HiddenSlides>
  <MMClips>0</MMClips>
  <ScaleCrop>false</ScaleCrop>
  <HeadingPairs>
    <vt:vector size="4" baseType="variant">
      <vt:variant>
        <vt:lpstr>Tema</vt:lpstr>
      </vt:variant>
      <vt:variant>
        <vt:i4>1</vt:i4>
      </vt:variant>
      <vt:variant>
        <vt:lpstr>Slayt Başlıkları</vt:lpstr>
      </vt:variant>
      <vt:variant>
        <vt:i4>38</vt:i4>
      </vt:variant>
    </vt:vector>
  </HeadingPairs>
  <TitlesOfParts>
    <vt:vector size="39" baseType="lpstr">
      <vt:lpstr>Ofis Teması</vt:lpstr>
      <vt:lpstr>FLT3 pozitif AML’de tedavi algoritması</vt:lpstr>
      <vt:lpstr>AML</vt:lpstr>
      <vt:lpstr>PowerPoint Sunusu</vt:lpstr>
      <vt:lpstr>PROGNOZU ETKİLEYEN FAKTÖRLER</vt:lpstr>
      <vt:lpstr>Sitogenetik Riske Göre Hastalıksız Sağkalım</vt:lpstr>
      <vt:lpstr>PowerPoint Sunusu</vt:lpstr>
      <vt:lpstr>PowerPoint Sunusu</vt:lpstr>
      <vt:lpstr>PowerPoint Sunusu</vt:lpstr>
      <vt:lpstr>PowerPoint Sunusu</vt:lpstr>
      <vt:lpstr>FLT3 </vt:lpstr>
      <vt:lpstr>FLT3 Pozitif AML</vt:lpstr>
      <vt:lpstr>Bağlanma yerine göre</vt:lpstr>
      <vt:lpstr>Reseptör özgüllüğüne göre</vt:lpstr>
      <vt:lpstr>Reseptör özgüllüğüne göre</vt:lpstr>
      <vt:lpstr>FLT3 mutasyonu olan AML hastalarının genel sağkalımı, olmayan hastalara kıyasla daha kısadır1-3</vt:lpstr>
      <vt:lpstr>PowerPoint Sunusu</vt:lpstr>
      <vt:lpstr>PowerPoint Sunusu</vt:lpstr>
      <vt:lpstr>PowerPoint Sunusu</vt:lpstr>
      <vt:lpstr>PowerPoint Sunusu</vt:lpstr>
      <vt:lpstr>PowerPoint Sunusu</vt:lpstr>
      <vt:lpstr>ADMIRAL trial</vt:lpstr>
      <vt:lpstr>PowerPoint Sunusu</vt:lpstr>
      <vt:lpstr>Nakilden Sonra Gilteritinibe Tekrar Başlama Kriterleri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TEŞEKKÜR EDERİM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FLT3 pozitif AML’de tedavi algoritması</dc:title>
  <dc:creator>hp</dc:creator>
  <cp:lastModifiedBy>hp</cp:lastModifiedBy>
  <cp:revision>42</cp:revision>
  <dcterms:created xsi:type="dcterms:W3CDTF">2025-04-15T22:55:43Z</dcterms:created>
  <dcterms:modified xsi:type="dcterms:W3CDTF">2025-04-24T01:14:44Z</dcterms:modified>
</cp:coreProperties>
</file>